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3"/>
  </p:notesMasterIdLst>
  <p:sldIdLst>
    <p:sldId id="257" r:id="rId2"/>
    <p:sldId id="282" r:id="rId3"/>
    <p:sldId id="290" r:id="rId4"/>
    <p:sldId id="304" r:id="rId5"/>
    <p:sldId id="285" r:id="rId6"/>
    <p:sldId id="288" r:id="rId7"/>
    <p:sldId id="283" r:id="rId8"/>
    <p:sldId id="286" r:id="rId9"/>
    <p:sldId id="289" r:id="rId10"/>
    <p:sldId id="388" r:id="rId11"/>
    <p:sldId id="291" r:id="rId12"/>
    <p:sldId id="261" r:id="rId13"/>
    <p:sldId id="305" r:id="rId14"/>
    <p:sldId id="292" r:id="rId15"/>
    <p:sldId id="306" r:id="rId16"/>
    <p:sldId id="312" r:id="rId17"/>
    <p:sldId id="349" r:id="rId18"/>
    <p:sldId id="348" r:id="rId19"/>
    <p:sldId id="313" r:id="rId20"/>
    <p:sldId id="294" r:id="rId21"/>
    <p:sldId id="350" r:id="rId22"/>
    <p:sldId id="311" r:id="rId23"/>
    <p:sldId id="318" r:id="rId24"/>
    <p:sldId id="320" r:id="rId25"/>
    <p:sldId id="336" r:id="rId26"/>
    <p:sldId id="321" r:id="rId27"/>
    <p:sldId id="323" r:id="rId28"/>
    <p:sldId id="337" r:id="rId29"/>
    <p:sldId id="338" r:id="rId30"/>
    <p:sldId id="343" r:id="rId31"/>
    <p:sldId id="340" r:id="rId32"/>
    <p:sldId id="351" r:id="rId33"/>
    <p:sldId id="344" r:id="rId34"/>
    <p:sldId id="352" r:id="rId35"/>
    <p:sldId id="332" r:id="rId36"/>
    <p:sldId id="355" r:id="rId37"/>
    <p:sldId id="357" r:id="rId38"/>
    <p:sldId id="362" r:id="rId39"/>
    <p:sldId id="363" r:id="rId40"/>
    <p:sldId id="368" r:id="rId41"/>
    <p:sldId id="364" r:id="rId42"/>
    <p:sldId id="370" r:id="rId43"/>
    <p:sldId id="371" r:id="rId44"/>
    <p:sldId id="372" r:id="rId45"/>
    <p:sldId id="373" r:id="rId46"/>
    <p:sldId id="384" r:id="rId47"/>
    <p:sldId id="377" r:id="rId48"/>
    <p:sldId id="385" r:id="rId49"/>
    <p:sldId id="378" r:id="rId50"/>
    <p:sldId id="386" r:id="rId51"/>
    <p:sldId id="379" r:id="rId52"/>
    <p:sldId id="380" r:id="rId53"/>
    <p:sldId id="390" r:id="rId54"/>
    <p:sldId id="376" r:id="rId55"/>
    <p:sldId id="387" r:id="rId56"/>
    <p:sldId id="391" r:id="rId57"/>
    <p:sldId id="393" r:id="rId58"/>
    <p:sldId id="375" r:id="rId59"/>
    <p:sldId id="382" r:id="rId60"/>
    <p:sldId id="392" r:id="rId61"/>
    <p:sldId id="39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68908"/>
  </p:normalViewPr>
  <p:slideViewPr>
    <p:cSldViewPr snapToGrid="0" snapToObjects="1">
      <p:cViewPr>
        <p:scale>
          <a:sx n="86" d="100"/>
          <a:sy n="86" d="100"/>
        </p:scale>
        <p:origin x="8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DCAB9-55AF-7D49-8113-2AC5EE381C05}"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F8C1C-DCE6-D441-94C5-6759C57C6474}" type="slidenum">
              <a:rPr lang="en-US" smtClean="0"/>
              <a:t>‹#›</a:t>
            </a:fld>
            <a:endParaRPr lang="en-US"/>
          </a:p>
        </p:txBody>
      </p:sp>
    </p:spTree>
    <p:extLst>
      <p:ext uri="{BB962C8B-B14F-4D97-AF65-F5344CB8AC3E}">
        <p14:creationId xmlns:p14="http://schemas.microsoft.com/office/powerpoint/2010/main" val="186677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3A3E81-5E5A-4F7E-B926-93F8BFA4FDB0}" type="slidenum">
              <a:rPr lang="en-US" smtClean="0"/>
              <a:t>1</a:t>
            </a:fld>
            <a:endParaRPr lang="en-US"/>
          </a:p>
        </p:txBody>
      </p:sp>
    </p:spTree>
    <p:extLst>
      <p:ext uri="{BB962C8B-B14F-4D97-AF65-F5344CB8AC3E}">
        <p14:creationId xmlns:p14="http://schemas.microsoft.com/office/powerpoint/2010/main" val="199763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17</a:t>
            </a:fld>
            <a:endParaRPr lang="en-US"/>
          </a:p>
        </p:txBody>
      </p:sp>
    </p:spTree>
    <p:extLst>
      <p:ext uri="{BB962C8B-B14F-4D97-AF65-F5344CB8AC3E}">
        <p14:creationId xmlns:p14="http://schemas.microsoft.com/office/powerpoint/2010/main" val="33374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18</a:t>
            </a:fld>
            <a:endParaRPr lang="en-US"/>
          </a:p>
        </p:txBody>
      </p:sp>
    </p:spTree>
    <p:extLst>
      <p:ext uri="{BB962C8B-B14F-4D97-AF65-F5344CB8AC3E}">
        <p14:creationId xmlns:p14="http://schemas.microsoft.com/office/powerpoint/2010/main" val="403986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Fetch zone lighting and polling observable same call, may want </a:t>
            </a:r>
            <a:r>
              <a:rPr lang="en-US" dirty="0" err="1" smtClean="0"/>
              <a:t>tocancel</a:t>
            </a:r>
            <a:r>
              <a:rPr lang="en-US" dirty="0" smtClean="0"/>
              <a:t> everything</a:t>
            </a:r>
            <a:r>
              <a:rPr lang="en-US" baseline="0" dirty="0" smtClean="0"/>
              <a:t> if first fails</a:t>
            </a:r>
          </a:p>
          <a:p>
            <a:endParaRPr lang="en-US" baseline="0" dirty="0" smtClean="0"/>
          </a:p>
          <a:p>
            <a:r>
              <a:rPr lang="en-US" baseline="0" dirty="0" smtClean="0"/>
              <a:t>If the first call is delayed for 3 seconds, polling observable starts at 4, UI may look weird if you have loading spinner etc..</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19</a:t>
            </a:fld>
            <a:endParaRPr lang="en-US"/>
          </a:p>
        </p:txBody>
      </p:sp>
    </p:spTree>
    <p:extLst>
      <p:ext uri="{BB962C8B-B14F-4D97-AF65-F5344CB8AC3E}">
        <p14:creationId xmlns:p14="http://schemas.microsoft.com/office/powerpoint/2010/main" val="1325122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20</a:t>
            </a:fld>
            <a:endParaRPr lang="en-US"/>
          </a:p>
        </p:txBody>
      </p:sp>
    </p:spTree>
    <p:extLst>
      <p:ext uri="{BB962C8B-B14F-4D97-AF65-F5344CB8AC3E}">
        <p14:creationId xmlns:p14="http://schemas.microsoft.com/office/powerpoint/2010/main" val="158123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21</a:t>
            </a:fld>
            <a:endParaRPr lang="en-US"/>
          </a:p>
        </p:txBody>
      </p:sp>
    </p:spTree>
    <p:extLst>
      <p:ext uri="{BB962C8B-B14F-4D97-AF65-F5344CB8AC3E}">
        <p14:creationId xmlns:p14="http://schemas.microsoft.com/office/powerpoint/2010/main" val="2027172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22</a:t>
            </a:fld>
            <a:endParaRPr lang="en-US"/>
          </a:p>
        </p:txBody>
      </p:sp>
    </p:spTree>
    <p:extLst>
      <p:ext uri="{BB962C8B-B14F-4D97-AF65-F5344CB8AC3E}">
        <p14:creationId xmlns:p14="http://schemas.microsoft.com/office/powerpoint/2010/main" val="56683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26</a:t>
            </a:fld>
            <a:endParaRPr lang="en-US"/>
          </a:p>
        </p:txBody>
      </p:sp>
    </p:spTree>
    <p:extLst>
      <p:ext uri="{BB962C8B-B14F-4D97-AF65-F5344CB8AC3E}">
        <p14:creationId xmlns:p14="http://schemas.microsoft.com/office/powerpoint/2010/main" val="727038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27</a:t>
            </a:fld>
            <a:endParaRPr lang="en-US"/>
          </a:p>
        </p:txBody>
      </p:sp>
    </p:spTree>
    <p:extLst>
      <p:ext uri="{BB962C8B-B14F-4D97-AF65-F5344CB8AC3E}">
        <p14:creationId xmlns:p14="http://schemas.microsoft.com/office/powerpoint/2010/main" val="102405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28</a:t>
            </a:fld>
            <a:endParaRPr lang="en-US"/>
          </a:p>
        </p:txBody>
      </p:sp>
    </p:spTree>
    <p:extLst>
      <p:ext uri="{BB962C8B-B14F-4D97-AF65-F5344CB8AC3E}">
        <p14:creationId xmlns:p14="http://schemas.microsoft.com/office/powerpoint/2010/main" val="26505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29</a:t>
            </a:fld>
            <a:endParaRPr lang="en-US"/>
          </a:p>
        </p:txBody>
      </p:sp>
    </p:spTree>
    <p:extLst>
      <p:ext uri="{BB962C8B-B14F-4D97-AF65-F5344CB8AC3E}">
        <p14:creationId xmlns:p14="http://schemas.microsoft.com/office/powerpoint/2010/main" val="47014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dimension ( zone lighting)</a:t>
            </a:r>
            <a:r>
              <a:rPr lang="en-US" baseline="0" dirty="0" smtClean="0"/>
              <a:t> , 2 dimension ( find example) , 3 dimension ( </a:t>
            </a:r>
            <a:r>
              <a:rPr lang="en-US" baseline="0" dirty="0" err="1" smtClean="0"/>
              <a:t>srs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a:t>
            </a:fld>
            <a:endParaRPr lang="en-US"/>
          </a:p>
        </p:txBody>
      </p:sp>
    </p:spTree>
    <p:extLst>
      <p:ext uri="{BB962C8B-B14F-4D97-AF65-F5344CB8AC3E}">
        <p14:creationId xmlns:p14="http://schemas.microsoft.com/office/powerpoint/2010/main" val="181568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30</a:t>
            </a:fld>
            <a:endParaRPr lang="en-US"/>
          </a:p>
        </p:txBody>
      </p:sp>
    </p:spTree>
    <p:extLst>
      <p:ext uri="{BB962C8B-B14F-4D97-AF65-F5344CB8AC3E}">
        <p14:creationId xmlns:p14="http://schemas.microsoft.com/office/powerpoint/2010/main" val="1924839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31</a:t>
            </a:fld>
            <a:endParaRPr lang="en-US"/>
          </a:p>
        </p:txBody>
      </p:sp>
    </p:spTree>
    <p:extLst>
      <p:ext uri="{BB962C8B-B14F-4D97-AF65-F5344CB8AC3E}">
        <p14:creationId xmlns:p14="http://schemas.microsoft.com/office/powerpoint/2010/main" val="2119987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suggestion fails,  </a:t>
            </a:r>
            <a:r>
              <a:rPr lang="en-US" sz="1200" kern="1200" dirty="0" err="1" smtClean="0">
                <a:solidFill>
                  <a:schemeClr val="tx1"/>
                </a:solidFill>
                <a:effectLst/>
                <a:latin typeface="+mn-lt"/>
                <a:ea typeface="+mn-ea"/>
                <a:cs typeface="+mn-cs"/>
              </a:rPr>
              <a:t>gps</a:t>
            </a:r>
            <a:r>
              <a:rPr lang="en-US" sz="1200" kern="1200" dirty="0" smtClean="0">
                <a:solidFill>
                  <a:schemeClr val="tx1"/>
                </a:solidFill>
                <a:effectLst/>
                <a:latin typeface="+mn-lt"/>
                <a:ea typeface="+mn-ea"/>
                <a:cs typeface="+mn-cs"/>
              </a:rPr>
              <a:t> will not turn off, and battery will drain fast because </a:t>
            </a:r>
            <a:r>
              <a:rPr lang="en-US" sz="1200" kern="1200" dirty="0" err="1" smtClean="0">
                <a:solidFill>
                  <a:schemeClr val="tx1"/>
                </a:solidFill>
                <a:effectLst/>
                <a:latin typeface="+mn-lt"/>
                <a:ea typeface="+mn-ea"/>
                <a:cs typeface="+mn-cs"/>
              </a:rPr>
              <a:t>gps</a:t>
            </a:r>
            <a:r>
              <a:rPr lang="en-US" sz="1200" kern="1200" dirty="0" smtClean="0">
                <a:solidFill>
                  <a:schemeClr val="tx1"/>
                </a:solidFill>
                <a:effectLst/>
                <a:latin typeface="+mn-lt"/>
                <a:ea typeface="+mn-ea"/>
                <a:cs typeface="+mn-cs"/>
              </a:rPr>
              <a:t> is always on (memory leak) </a:t>
            </a:r>
            <a:r>
              <a:rPr lang="en-US" sz="1200" kern="1200" dirty="0" err="1" smtClean="0">
                <a:solidFill>
                  <a:schemeClr val="tx1"/>
                </a:solidFill>
                <a:effectLst/>
                <a:latin typeface="+mn-lt"/>
                <a:ea typeface="+mn-ea"/>
                <a:cs typeface="+mn-cs"/>
              </a:rPr>
              <a:t>iif</a:t>
            </a:r>
            <a:r>
              <a:rPr lang="en-US" sz="1200" kern="1200" dirty="0" smtClean="0">
                <a:solidFill>
                  <a:schemeClr val="tx1"/>
                </a:solidFill>
                <a:effectLst/>
                <a:latin typeface="+mn-lt"/>
                <a:ea typeface="+mn-ea"/>
                <a:cs typeface="+mn-cs"/>
              </a:rPr>
              <a:t> sub inside sub</a:t>
            </a:r>
          </a:p>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32</a:t>
            </a:fld>
            <a:endParaRPr lang="en-US"/>
          </a:p>
        </p:txBody>
      </p:sp>
    </p:spTree>
    <p:extLst>
      <p:ext uri="{BB962C8B-B14F-4D97-AF65-F5344CB8AC3E}">
        <p14:creationId xmlns:p14="http://schemas.microsoft.com/office/powerpoint/2010/main" val="105863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35</a:t>
            </a:fld>
            <a:endParaRPr lang="en-US"/>
          </a:p>
        </p:txBody>
      </p:sp>
    </p:spTree>
    <p:extLst>
      <p:ext uri="{BB962C8B-B14F-4D97-AF65-F5344CB8AC3E}">
        <p14:creationId xmlns:p14="http://schemas.microsoft.com/office/powerpoint/2010/main" val="138486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38</a:t>
            </a:fld>
            <a:endParaRPr lang="en-US"/>
          </a:p>
        </p:txBody>
      </p:sp>
    </p:spTree>
    <p:extLst>
      <p:ext uri="{BB962C8B-B14F-4D97-AF65-F5344CB8AC3E}">
        <p14:creationId xmlns:p14="http://schemas.microsoft.com/office/powerpoint/2010/main" val="1982398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39</a:t>
            </a:fld>
            <a:endParaRPr lang="en-US"/>
          </a:p>
        </p:txBody>
      </p:sp>
    </p:spTree>
    <p:extLst>
      <p:ext uri="{BB962C8B-B14F-4D97-AF65-F5344CB8AC3E}">
        <p14:creationId xmlns:p14="http://schemas.microsoft.com/office/powerpoint/2010/main" val="147629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40</a:t>
            </a:fld>
            <a:endParaRPr lang="en-US"/>
          </a:p>
        </p:txBody>
      </p:sp>
    </p:spTree>
    <p:extLst>
      <p:ext uri="{BB962C8B-B14F-4D97-AF65-F5344CB8AC3E}">
        <p14:creationId xmlns:p14="http://schemas.microsoft.com/office/powerpoint/2010/main" val="176191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41</a:t>
            </a:fld>
            <a:endParaRPr lang="en-US"/>
          </a:p>
        </p:txBody>
      </p:sp>
    </p:spTree>
    <p:extLst>
      <p:ext uri="{BB962C8B-B14F-4D97-AF65-F5344CB8AC3E}">
        <p14:creationId xmlns:p14="http://schemas.microsoft.com/office/powerpoint/2010/main" val="1969349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42</a:t>
            </a:fld>
            <a:endParaRPr lang="en-US"/>
          </a:p>
        </p:txBody>
      </p:sp>
    </p:spTree>
    <p:extLst>
      <p:ext uri="{BB962C8B-B14F-4D97-AF65-F5344CB8AC3E}">
        <p14:creationId xmlns:p14="http://schemas.microsoft.com/office/powerpoint/2010/main" val="690102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43</a:t>
            </a:fld>
            <a:endParaRPr lang="en-US"/>
          </a:p>
        </p:txBody>
      </p:sp>
    </p:spTree>
    <p:extLst>
      <p:ext uri="{BB962C8B-B14F-4D97-AF65-F5344CB8AC3E}">
        <p14:creationId xmlns:p14="http://schemas.microsoft.com/office/powerpoint/2010/main" val="701819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6</a:t>
            </a:fld>
            <a:endParaRPr lang="en-US"/>
          </a:p>
        </p:txBody>
      </p:sp>
    </p:spTree>
    <p:extLst>
      <p:ext uri="{BB962C8B-B14F-4D97-AF65-F5344CB8AC3E}">
        <p14:creationId xmlns:p14="http://schemas.microsoft.com/office/powerpoint/2010/main" val="929941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44</a:t>
            </a:fld>
            <a:endParaRPr lang="en-US"/>
          </a:p>
        </p:txBody>
      </p:sp>
    </p:spTree>
    <p:extLst>
      <p:ext uri="{BB962C8B-B14F-4D97-AF65-F5344CB8AC3E}">
        <p14:creationId xmlns:p14="http://schemas.microsoft.com/office/powerpoint/2010/main" val="532364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45</a:t>
            </a:fld>
            <a:endParaRPr lang="en-US"/>
          </a:p>
        </p:txBody>
      </p:sp>
    </p:spTree>
    <p:extLst>
      <p:ext uri="{BB962C8B-B14F-4D97-AF65-F5344CB8AC3E}">
        <p14:creationId xmlns:p14="http://schemas.microsoft.com/office/powerpoint/2010/main" val="561889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Imperative code will be unmaintainable, and introduce state machines, lose all benefits of declarative code</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46</a:t>
            </a:fld>
            <a:endParaRPr lang="en-US"/>
          </a:p>
        </p:txBody>
      </p:sp>
    </p:spTree>
    <p:extLst>
      <p:ext uri="{BB962C8B-B14F-4D97-AF65-F5344CB8AC3E}">
        <p14:creationId xmlns:p14="http://schemas.microsoft.com/office/powerpoint/2010/main" val="425003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47</a:t>
            </a:fld>
            <a:endParaRPr lang="en-US"/>
          </a:p>
        </p:txBody>
      </p:sp>
    </p:spTree>
    <p:extLst>
      <p:ext uri="{BB962C8B-B14F-4D97-AF65-F5344CB8AC3E}">
        <p14:creationId xmlns:p14="http://schemas.microsoft.com/office/powerpoint/2010/main" val="1093448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Imperative code will be unmaintainable, and introduce state machines, lose all benefits of declarative code</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48</a:t>
            </a:fld>
            <a:endParaRPr lang="en-US"/>
          </a:p>
        </p:txBody>
      </p:sp>
    </p:spTree>
    <p:extLst>
      <p:ext uri="{BB962C8B-B14F-4D97-AF65-F5344CB8AC3E}">
        <p14:creationId xmlns:p14="http://schemas.microsoft.com/office/powerpoint/2010/main" val="141214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49</a:t>
            </a:fld>
            <a:endParaRPr lang="en-US"/>
          </a:p>
        </p:txBody>
      </p:sp>
    </p:spTree>
    <p:extLst>
      <p:ext uri="{BB962C8B-B14F-4D97-AF65-F5344CB8AC3E}">
        <p14:creationId xmlns:p14="http://schemas.microsoft.com/office/powerpoint/2010/main" val="2076456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Imperative code will be unmaintainable, and introduce state machines, lose all benefits of declarative code</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50</a:t>
            </a:fld>
            <a:endParaRPr lang="en-US"/>
          </a:p>
        </p:txBody>
      </p:sp>
    </p:spTree>
    <p:extLst>
      <p:ext uri="{BB962C8B-B14F-4D97-AF65-F5344CB8AC3E}">
        <p14:creationId xmlns:p14="http://schemas.microsoft.com/office/powerpoint/2010/main" val="1022481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51</a:t>
            </a:fld>
            <a:endParaRPr lang="en-US"/>
          </a:p>
        </p:txBody>
      </p:sp>
    </p:spTree>
    <p:extLst>
      <p:ext uri="{BB962C8B-B14F-4D97-AF65-F5344CB8AC3E}">
        <p14:creationId xmlns:p14="http://schemas.microsoft.com/office/powerpoint/2010/main" val="907412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52</a:t>
            </a:fld>
            <a:endParaRPr lang="en-US"/>
          </a:p>
        </p:txBody>
      </p:sp>
    </p:spTree>
    <p:extLst>
      <p:ext uri="{BB962C8B-B14F-4D97-AF65-F5344CB8AC3E}">
        <p14:creationId xmlns:p14="http://schemas.microsoft.com/office/powerpoint/2010/main" val="378506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53</a:t>
            </a:fld>
            <a:endParaRPr lang="en-US"/>
          </a:p>
        </p:txBody>
      </p:sp>
    </p:spTree>
    <p:extLst>
      <p:ext uri="{BB962C8B-B14F-4D97-AF65-F5344CB8AC3E}">
        <p14:creationId xmlns:p14="http://schemas.microsoft.com/office/powerpoint/2010/main" val="2367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in </a:t>
            </a:r>
            <a:r>
              <a:rPr lang="en-US" baseline="0" dirty="0" err="1" smtClean="0"/>
              <a:t>rxjava</a:t>
            </a:r>
            <a:r>
              <a:rPr lang="en-US" baseline="0" dirty="0" smtClean="0"/>
              <a:t> that error </a:t>
            </a:r>
            <a:r>
              <a:rPr lang="en-US" baseline="0" dirty="0" err="1" smtClean="0"/>
              <a:t>behaviour</a:t>
            </a:r>
            <a:r>
              <a:rPr lang="en-US" baseline="0" dirty="0" smtClean="0"/>
              <a:t> is “eager” , which means that if an error happens in one dimension/observable , everything else is going to be canceled/disposed</a:t>
            </a:r>
          </a:p>
          <a:p>
            <a:endParaRPr lang="en-US" baseline="0" dirty="0" smtClean="0"/>
          </a:p>
          <a:p>
            <a:r>
              <a:rPr lang="en-US" baseline="0" dirty="0" smtClean="0"/>
              <a:t>Now , that is not the case with subscribe inside subscribe. If an error happens in sub inside sub, the other observables are not canceled, you have to manually cancel them. This is not the desired behavior, because if things are properly </a:t>
            </a:r>
            <a:r>
              <a:rPr lang="en-US" baseline="0" dirty="0" err="1" smtClean="0"/>
              <a:t>hcained</a:t>
            </a:r>
            <a:r>
              <a:rPr lang="en-US" baseline="0" dirty="0" smtClean="0"/>
              <a:t>, we have more control over what happens in an error scenario. Ex: we may want to cancel everything, which is the default behavior, or we may want to keep the chain going, or we may want to emit a </a:t>
            </a:r>
            <a:r>
              <a:rPr lang="en-US" baseline="0" dirty="0" err="1" smtClean="0"/>
              <a:t>defualt</a:t>
            </a:r>
            <a:r>
              <a:rPr lang="en-US" baseline="0" dirty="0" smtClean="0"/>
              <a:t> value in case of an error. Those options are not easy to achieve in sub inside sub as they are when everything is properly chained</a:t>
            </a:r>
          </a:p>
          <a:p>
            <a:endParaRPr lang="en-US" baseline="0" dirty="0" smtClean="0"/>
          </a:p>
          <a:p>
            <a:r>
              <a:rPr lang="en-US" baseline="0" dirty="0" smtClean="0"/>
              <a:t>That also flows into number 2, where if an error happens, the other observable is not disposed, which may cause memory leaks. </a:t>
            </a:r>
          </a:p>
          <a:p>
            <a:r>
              <a:rPr lang="en-US" baseline="0" dirty="0" smtClean="0"/>
              <a:t/>
            </a:r>
            <a:br>
              <a:rPr lang="en-US" baseline="0" dirty="0" smtClean="0"/>
            </a:br>
            <a:r>
              <a:rPr lang="en-US" baseline="0" dirty="0" smtClean="0"/>
              <a:t>In addition, we can have unintended behavior. Recall in a previous </a:t>
            </a:r>
            <a:r>
              <a:rPr lang="en-US" baseline="0" dirty="0" err="1" smtClean="0"/>
              <a:t>presetnation</a:t>
            </a:r>
            <a:r>
              <a:rPr lang="en-US" baseline="0" dirty="0" smtClean="0"/>
              <a:t> where we saw </a:t>
            </a:r>
            <a:r>
              <a:rPr lang="en-US" baseline="0" dirty="0" err="1" smtClean="0"/>
              <a:t>inconsitent</a:t>
            </a:r>
            <a:r>
              <a:rPr lang="en-US" baseline="0" dirty="0" smtClean="0"/>
              <a:t> </a:t>
            </a:r>
            <a:r>
              <a:rPr lang="en-US" baseline="0" dirty="0" err="1" smtClean="0"/>
              <a:t>ui</a:t>
            </a:r>
            <a:r>
              <a:rPr lang="en-US" baseline="0" dirty="0" smtClean="0"/>
              <a:t> if a network call is delayed. That was because that network call was not disposed when we made a new one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6DF8C1C-DCE6-D441-94C5-6759C57C6474}" type="slidenum">
              <a:rPr lang="en-US" smtClean="0"/>
              <a:t>10</a:t>
            </a:fld>
            <a:endParaRPr lang="en-US"/>
          </a:p>
        </p:txBody>
      </p:sp>
    </p:spTree>
    <p:extLst>
      <p:ext uri="{BB962C8B-B14F-4D97-AF65-F5344CB8AC3E}">
        <p14:creationId xmlns:p14="http://schemas.microsoft.com/office/powerpoint/2010/main" val="451233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54</a:t>
            </a:fld>
            <a:endParaRPr lang="en-US"/>
          </a:p>
        </p:txBody>
      </p:sp>
    </p:spTree>
    <p:extLst>
      <p:ext uri="{BB962C8B-B14F-4D97-AF65-F5344CB8AC3E}">
        <p14:creationId xmlns:p14="http://schemas.microsoft.com/office/powerpoint/2010/main" val="255164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Imperative code will be unmaintainable, and introduce state machines, lose all benefits of declarative code</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55</a:t>
            </a:fld>
            <a:endParaRPr lang="en-US"/>
          </a:p>
        </p:txBody>
      </p:sp>
    </p:spTree>
    <p:extLst>
      <p:ext uri="{BB962C8B-B14F-4D97-AF65-F5344CB8AC3E}">
        <p14:creationId xmlns:p14="http://schemas.microsoft.com/office/powerpoint/2010/main" val="1603358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56</a:t>
            </a:fld>
            <a:endParaRPr lang="en-US"/>
          </a:p>
        </p:txBody>
      </p:sp>
    </p:spTree>
    <p:extLst>
      <p:ext uri="{BB962C8B-B14F-4D97-AF65-F5344CB8AC3E}">
        <p14:creationId xmlns:p14="http://schemas.microsoft.com/office/powerpoint/2010/main" val="2088737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57</a:t>
            </a:fld>
            <a:endParaRPr lang="en-US"/>
          </a:p>
        </p:txBody>
      </p:sp>
    </p:spTree>
    <p:extLst>
      <p:ext uri="{BB962C8B-B14F-4D97-AF65-F5344CB8AC3E}">
        <p14:creationId xmlns:p14="http://schemas.microsoft.com/office/powerpoint/2010/main" val="2040283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59</a:t>
            </a:fld>
            <a:endParaRPr lang="en-US"/>
          </a:p>
        </p:txBody>
      </p:sp>
    </p:spTree>
    <p:extLst>
      <p:ext uri="{BB962C8B-B14F-4D97-AF65-F5344CB8AC3E}">
        <p14:creationId xmlns:p14="http://schemas.microsoft.com/office/powerpoint/2010/main" val="425021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Imperative code will be unmaintainable, and introduce state machines, lose all benefits of declarative code</a:t>
            </a:r>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60</a:t>
            </a:fld>
            <a:endParaRPr lang="en-US"/>
          </a:p>
        </p:txBody>
      </p:sp>
    </p:spTree>
    <p:extLst>
      <p:ext uri="{BB962C8B-B14F-4D97-AF65-F5344CB8AC3E}">
        <p14:creationId xmlns:p14="http://schemas.microsoft.com/office/powerpoint/2010/main" val="339931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11</a:t>
            </a:fld>
            <a:endParaRPr lang="en-US"/>
          </a:p>
        </p:txBody>
      </p:sp>
    </p:spTree>
    <p:extLst>
      <p:ext uri="{BB962C8B-B14F-4D97-AF65-F5344CB8AC3E}">
        <p14:creationId xmlns:p14="http://schemas.microsoft.com/office/powerpoint/2010/main" val="127094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13</a:t>
            </a:fld>
            <a:endParaRPr lang="en-US"/>
          </a:p>
        </p:txBody>
      </p:sp>
    </p:spTree>
    <p:extLst>
      <p:ext uri="{BB962C8B-B14F-4D97-AF65-F5344CB8AC3E}">
        <p14:creationId xmlns:p14="http://schemas.microsoft.com/office/powerpoint/2010/main" val="67996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14</a:t>
            </a:fld>
            <a:endParaRPr lang="en-US"/>
          </a:p>
        </p:txBody>
      </p:sp>
    </p:spTree>
    <p:extLst>
      <p:ext uri="{BB962C8B-B14F-4D97-AF65-F5344CB8AC3E}">
        <p14:creationId xmlns:p14="http://schemas.microsoft.com/office/powerpoint/2010/main" val="69805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15</a:t>
            </a:fld>
            <a:endParaRPr lang="en-US"/>
          </a:p>
        </p:txBody>
      </p:sp>
    </p:spTree>
    <p:extLst>
      <p:ext uri="{BB962C8B-B14F-4D97-AF65-F5344CB8AC3E}">
        <p14:creationId xmlns:p14="http://schemas.microsoft.com/office/powerpoint/2010/main" val="101363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F8C1C-DCE6-D441-94C5-6759C57C6474}" type="slidenum">
              <a:rPr lang="en-US" smtClean="0"/>
              <a:t>16</a:t>
            </a:fld>
            <a:endParaRPr lang="en-US"/>
          </a:p>
        </p:txBody>
      </p:sp>
    </p:spTree>
    <p:extLst>
      <p:ext uri="{BB962C8B-B14F-4D97-AF65-F5344CB8AC3E}">
        <p14:creationId xmlns:p14="http://schemas.microsoft.com/office/powerpoint/2010/main" val="66074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8279818-FE5A-BD4A-9097-738A050C1F41}" type="datetime1">
              <a:rPr lang="en-US" smtClean="0"/>
              <a:t>8/18/20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98CF32F-FAD9-DA43-9395-1201D4C77C9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7A100D-CEC8-5A4F-83E3-374E93679EE1}" type="datetime1">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07C34-3F29-DD41-BA2E-50E15A75688C}"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92C9BF-4921-6B4B-89B8-F4804FD1B11E}"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88657-FB37-2E4F-9C14-822415D4CA6D}"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0665759-4C2C-5D4C-99CE-54C29885ECC6}" type="datetime1">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1772E4D-E9C9-964C-846C-46FFD638FCA2}" type="datetime1">
              <a:rPr lang="en-US" smtClean="0"/>
              <a:t>8/18/20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A4CA37F-BB03-4640-97CC-D0FA11C9BE19}"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6888D5D-9A31-074B-A9D4-A6C35ADBBBB7}"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02B22D-3CF5-AC4E-A498-3015550E92F5}"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A7690F-BDDB-6247-8F03-68692458B904}" type="datetime1">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5BA3D5-4D20-C141-BC94-0723064541F5}" type="datetime1">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55EE2A-E9E7-1840-94E7-63B8338840A4}" type="datetime1">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E9450EB-5864-F54A-8EBC-6D65C1D4B4DC}" type="datetime1">
              <a:rPr lang="en-US" smtClean="0"/>
              <a:t>8/18/20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82599E-48FC-D540-AAB2-AE54C755C5AD}" type="datetime1">
              <a:rPr lang="en-US" smtClean="0"/>
              <a:t>8/18/20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AE779D-5EAF-2142-8148-6794D6AAABC3}" type="datetime1">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A05E0-59F0-DC45-B2CB-5E735F9F20F1}" type="datetime1">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98CF32F-FAD9-DA43-9395-1201D4C77C9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9CFE46D-3EFC-7B42-9728-7B928B572E4C}" type="datetime1">
              <a:rPr lang="en-US" smtClean="0"/>
              <a:t>8/18/20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98CF32F-FAD9-DA43-9395-1201D4C77C9A}" type="slidenum">
              <a:rPr lang="en-US" smtClean="0"/>
              <a:t>‹#›</a:t>
            </a:fld>
            <a:endParaRPr lang="en-US"/>
          </a:p>
        </p:txBody>
      </p:sp>
    </p:spTree>
    <p:extLst>
      <p:ext uri="{BB962C8B-B14F-4D97-AF65-F5344CB8AC3E}">
        <p14:creationId xmlns:p14="http://schemas.microsoft.com/office/powerpoint/2010/main" val="496894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11.png"/><Relationship Id="rId1" Type="http://schemas.microsoft.com/office/2007/relationships/media" Target="../media/media2.mov"/><Relationship Id="rId2" Type="http://schemas.openxmlformats.org/officeDocument/2006/relationships/video" Target="../media/media2.mo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9.png"/><Relationship Id="rId1" Type="http://schemas.microsoft.com/office/2007/relationships/media" Target="../media/media3.mov"/><Relationship Id="rId2" Type="http://schemas.openxmlformats.org/officeDocument/2006/relationships/video" Target="../media/media3.mov"/></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16.tiff"/></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tiff"/><Relationship Id="rId3" Type="http://schemas.openxmlformats.org/officeDocument/2006/relationships/image" Target="../media/image4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2826A5-89E8-48FF-985E-AFDDB82956FD}"/>
              </a:ext>
            </a:extLst>
          </p:cNvPr>
          <p:cNvSpPr>
            <a:spLocks noGrp="1"/>
          </p:cNvSpPr>
          <p:nvPr>
            <p:ph type="ctrTitle"/>
          </p:nvPr>
        </p:nvSpPr>
        <p:spPr>
          <a:xfrm>
            <a:off x="594149" y="2497142"/>
            <a:ext cx="10276410" cy="2421464"/>
          </a:xfrm>
        </p:spPr>
        <p:txBody>
          <a:bodyPr vert="horz" lIns="91440" tIns="45720" rIns="91440" bIns="45720" rtlCol="0" anchor="ctr">
            <a:noAutofit/>
          </a:bodyPr>
          <a:lstStyle/>
          <a:p>
            <a:r>
              <a:rPr lang="en-US" sz="4800" dirty="0"/>
              <a:t>Goodbye to subscribe inside subscribe in </a:t>
            </a:r>
            <a:r>
              <a:rPr lang="en-US" sz="4800" dirty="0" err="1" smtClean="0"/>
              <a:t>FordPass</a:t>
            </a:r>
            <a:r>
              <a:rPr lang="en-US" sz="4800" dirty="0"/>
              <a:t> I</a:t>
            </a:r>
            <a:br>
              <a:rPr lang="en-US" sz="4800" dirty="0"/>
            </a:br>
            <a:endParaRPr lang="en-US" sz="4800" dirty="0"/>
          </a:p>
        </p:txBody>
      </p:sp>
      <p:sp>
        <p:nvSpPr>
          <p:cNvPr id="3" name="Subtitle 2">
            <a:extLst>
              <a:ext uri="{FF2B5EF4-FFF2-40B4-BE49-F238E27FC236}">
                <a16:creationId xmlns:a16="http://schemas.microsoft.com/office/drawing/2014/main" xmlns="" id="{3318FD07-3B23-4DAB-8395-4472A3E53A9A}"/>
              </a:ext>
            </a:extLst>
          </p:cNvPr>
          <p:cNvSpPr>
            <a:spLocks noGrp="1"/>
          </p:cNvSpPr>
          <p:nvPr>
            <p:ph type="subTitle" idx="1"/>
          </p:nvPr>
        </p:nvSpPr>
        <p:spPr>
          <a:xfrm>
            <a:off x="594149" y="4918607"/>
            <a:ext cx="7197726" cy="1405467"/>
          </a:xfrm>
        </p:spPr>
        <p:txBody>
          <a:bodyPr/>
          <a:lstStyle/>
          <a:p>
            <a:r>
              <a:rPr lang="en-US" dirty="0" err="1">
                <a:cs typeface="Calibri" panose="020F0502020204030204"/>
              </a:rPr>
              <a:t>Karam</a:t>
            </a:r>
            <a:r>
              <a:rPr lang="en-US" dirty="0">
                <a:cs typeface="Calibri" panose="020F0502020204030204"/>
              </a:rPr>
              <a:t> El-</a:t>
            </a:r>
            <a:r>
              <a:rPr lang="en-US" dirty="0" err="1">
                <a:cs typeface="Calibri" panose="020F0502020204030204"/>
              </a:rPr>
              <a:t>loh</a:t>
            </a:r>
            <a:endParaRPr lang="en-US" dirty="0">
              <a:cs typeface="Calibri" panose="020F0502020204030204"/>
            </a:endParaRPr>
          </a:p>
          <a:p>
            <a:r>
              <a:rPr lang="en-US" dirty="0">
                <a:cs typeface="Calibri" panose="020F0502020204030204"/>
              </a:rPr>
              <a:t>Ford Motor company</a:t>
            </a:r>
          </a:p>
        </p:txBody>
      </p:sp>
    </p:spTree>
    <p:extLst>
      <p:ext uri="{BB962C8B-B14F-4D97-AF65-F5344CB8AC3E}">
        <p14:creationId xmlns:p14="http://schemas.microsoft.com/office/powerpoint/2010/main" val="681269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29" y="1128436"/>
            <a:ext cx="10916898" cy="706964"/>
          </a:xfrm>
        </p:spPr>
        <p:txBody>
          <a:bodyPr/>
          <a:lstStyle/>
          <a:p>
            <a:r>
              <a:rPr lang="en-US" sz="3000" dirty="0" smtClean="0"/>
              <a:t>Problems faced in subscribe inside subscribe</a:t>
            </a:r>
            <a:endParaRPr lang="en-US" dirty="0"/>
          </a:p>
        </p:txBody>
      </p:sp>
      <p:sp>
        <p:nvSpPr>
          <p:cNvPr id="3" name="Content Placeholder 2"/>
          <p:cNvSpPr>
            <a:spLocks noGrp="1"/>
          </p:cNvSpPr>
          <p:nvPr>
            <p:ph idx="1"/>
          </p:nvPr>
        </p:nvSpPr>
        <p:spPr>
          <a:xfrm>
            <a:off x="897377" y="2336800"/>
            <a:ext cx="10710423" cy="4025900"/>
          </a:xfrm>
        </p:spPr>
        <p:txBody>
          <a:bodyPr>
            <a:normAutofit/>
          </a:bodyPr>
          <a:lstStyle/>
          <a:p>
            <a:pPr marL="514350" indent="-514350">
              <a:lnSpc>
                <a:spcPct val="150000"/>
              </a:lnSpc>
              <a:buFont typeface="+mj-lt"/>
              <a:buAutoNum type="arabicPeriod"/>
            </a:pPr>
            <a:r>
              <a:rPr lang="en-US" sz="2800" dirty="0"/>
              <a:t>Breaking consistent error </a:t>
            </a:r>
            <a:r>
              <a:rPr lang="en-US" sz="2800" dirty="0" smtClean="0"/>
              <a:t>behavior</a:t>
            </a:r>
          </a:p>
          <a:p>
            <a:pPr marL="514350" indent="-514350">
              <a:lnSpc>
                <a:spcPct val="150000"/>
              </a:lnSpc>
              <a:buFont typeface="+mj-lt"/>
              <a:buAutoNum type="arabicPeriod"/>
            </a:pPr>
            <a:r>
              <a:rPr lang="en-US" sz="2800" dirty="0" smtClean="0"/>
              <a:t>Potential </a:t>
            </a:r>
            <a:r>
              <a:rPr lang="en-US" sz="2800" dirty="0" smtClean="0"/>
              <a:t>leaks (Memory/Resource)</a:t>
            </a:r>
            <a:endParaRPr lang="en-US" sz="2800" dirty="0" smtClean="0"/>
          </a:p>
          <a:p>
            <a:pPr marL="514350" indent="-514350">
              <a:lnSpc>
                <a:spcPct val="150000"/>
              </a:lnSpc>
              <a:buFont typeface="+mj-lt"/>
              <a:buAutoNum type="arabicPeriod"/>
            </a:pPr>
            <a:r>
              <a:rPr lang="en-US" sz="2800" dirty="0" smtClean="0"/>
              <a:t>Unintended behavior</a:t>
            </a:r>
          </a:p>
          <a:p>
            <a:pPr marL="514350" indent="-514350">
              <a:lnSpc>
                <a:spcPct val="150000"/>
              </a:lnSpc>
              <a:buFont typeface="+mj-lt"/>
              <a:buAutoNum type="arabicPeriod"/>
            </a:pPr>
            <a:r>
              <a:rPr lang="en-US" sz="2800" dirty="0" smtClean="0"/>
              <a:t>Not easy to change threads</a:t>
            </a:r>
          </a:p>
          <a:p>
            <a:pPr marL="514350" indent="-514350">
              <a:lnSpc>
                <a:spcPct val="150000"/>
              </a:lnSpc>
              <a:buFont typeface="+mj-lt"/>
              <a:buAutoNum type="arabicPeriod"/>
            </a:pPr>
            <a:r>
              <a:rPr lang="en-US" sz="2800" dirty="0" smtClean="0"/>
              <a:t>Code not easy to read/imperative</a:t>
            </a:r>
          </a:p>
          <a:p>
            <a:pPr marL="514350" indent="-514350">
              <a:lnSpc>
                <a:spcPct val="150000"/>
              </a:lnSpc>
              <a:buFont typeface="+mj-lt"/>
              <a:buAutoNum type="arabicPeriod"/>
            </a:pPr>
            <a:endParaRPr lang="en-US" sz="2800" dirty="0" smtClean="0"/>
          </a:p>
          <a:p>
            <a:pPr marL="514350" indent="-514350">
              <a:lnSpc>
                <a:spcPct val="150000"/>
              </a:lnSpc>
              <a:buFont typeface="+mj-lt"/>
              <a:buAutoNum type="arabicPeriod"/>
            </a:pPr>
            <a:endParaRPr lang="en-US" sz="2800" dirty="0" smtClean="0"/>
          </a:p>
          <a:p>
            <a:pPr marL="514350" indent="-514350">
              <a:lnSpc>
                <a:spcPct val="150000"/>
              </a:lnSpc>
              <a:buFont typeface="+mj-lt"/>
              <a:buAutoNum type="arabicPeriod"/>
            </a:pPr>
            <a:endParaRPr lang="en-US" sz="2800" dirty="0" smtClean="0"/>
          </a:p>
          <a:p>
            <a:pPr marL="514350" indent="-514350">
              <a:lnSpc>
                <a:spcPct val="150000"/>
              </a:lnSpc>
              <a:buFont typeface="+mj-lt"/>
              <a:buAutoNum type="arabicPeriod"/>
            </a:pPr>
            <a:endParaRPr lang="en-US" sz="2800" dirty="0"/>
          </a:p>
        </p:txBody>
      </p:sp>
    </p:spTree>
    <p:extLst>
      <p:ext uri="{BB962C8B-B14F-4D97-AF65-F5344CB8AC3E}">
        <p14:creationId xmlns:p14="http://schemas.microsoft.com/office/powerpoint/2010/main" val="102004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377" y="986546"/>
            <a:ext cx="10088302" cy="706964"/>
          </a:xfrm>
        </p:spPr>
        <p:txBody>
          <a:bodyPr/>
          <a:lstStyle/>
          <a:p>
            <a:r>
              <a:rPr lang="en-US" sz="3200" dirty="0" smtClean="0"/>
              <a:t>Overview of the three examples</a:t>
            </a:r>
            <a:endParaRPr lang="en-US" sz="3200" dirty="0"/>
          </a:p>
        </p:txBody>
      </p:sp>
      <p:sp>
        <p:nvSpPr>
          <p:cNvPr id="3" name="Content Placeholder 2"/>
          <p:cNvSpPr>
            <a:spLocks noGrp="1"/>
          </p:cNvSpPr>
          <p:nvPr>
            <p:ph idx="1"/>
          </p:nvPr>
        </p:nvSpPr>
        <p:spPr>
          <a:xfrm>
            <a:off x="620487" y="2122715"/>
            <a:ext cx="11215914" cy="4305300"/>
          </a:xfrm>
        </p:spPr>
        <p:txBody>
          <a:bodyPr>
            <a:noAutofit/>
          </a:bodyPr>
          <a:lstStyle/>
          <a:p>
            <a:pPr marL="514350" marR="0" lvl="0" indent="-514350" defTabSz="914400" eaLnBrk="1" fontAlgn="auto" latinLnBrk="0" hangingPunct="1">
              <a:lnSpc>
                <a:spcPct val="250000"/>
              </a:lnSpc>
              <a:spcBef>
                <a:spcPts val="0"/>
              </a:spcBef>
              <a:spcAft>
                <a:spcPts val="0"/>
              </a:spcAft>
              <a:buClrTx/>
              <a:buSzTx/>
              <a:buFontTx/>
              <a:buAutoNum type="arabicPeriod"/>
              <a:tabLst/>
              <a:defRPr/>
            </a:pPr>
            <a:r>
              <a:rPr lang="en-US" sz="3400" dirty="0" smtClean="0"/>
              <a:t>        Zone Lighting –  solved in 1D</a:t>
            </a:r>
          </a:p>
          <a:p>
            <a:pPr marL="514350" indent="-514350" defTabSz="914400">
              <a:lnSpc>
                <a:spcPct val="250000"/>
              </a:lnSpc>
              <a:spcBef>
                <a:spcPts val="0"/>
              </a:spcBef>
              <a:buClrTx/>
              <a:buSzTx/>
              <a:buFont typeface="+mj-lt"/>
              <a:buAutoNum type="arabicPeriod"/>
            </a:pPr>
            <a:r>
              <a:rPr lang="en-US" sz="3400" dirty="0" smtClean="0"/>
              <a:t>        Find - solved in 2D</a:t>
            </a:r>
          </a:p>
          <a:p>
            <a:pPr marL="514350" indent="-514350" defTabSz="914400">
              <a:lnSpc>
                <a:spcPct val="250000"/>
              </a:lnSpc>
              <a:spcBef>
                <a:spcPts val="0"/>
              </a:spcBef>
              <a:buClrTx/>
              <a:buSzTx/>
              <a:buFont typeface="+mj-lt"/>
              <a:buAutoNum type="arabicPeriod"/>
            </a:pPr>
            <a:r>
              <a:rPr lang="en-US" sz="3400" dirty="0" smtClean="0"/>
              <a:t>        Scheduled Remote Start – solved in 3D</a:t>
            </a:r>
          </a:p>
        </p:txBody>
      </p:sp>
      <p:pic>
        <p:nvPicPr>
          <p:cNvPr id="7" name="Picture 6"/>
          <p:cNvPicPr>
            <a:picLocks noChangeAspect="1"/>
          </p:cNvPicPr>
          <p:nvPr/>
        </p:nvPicPr>
        <p:blipFill>
          <a:blip r:embed="rId3"/>
          <a:stretch>
            <a:fillRect/>
          </a:stretch>
        </p:blipFill>
        <p:spPr>
          <a:xfrm>
            <a:off x="1023927" y="2455757"/>
            <a:ext cx="1028700" cy="1066800"/>
          </a:xfrm>
          <a:prstGeom prst="rect">
            <a:avLst/>
          </a:prstGeom>
        </p:spPr>
      </p:pic>
      <p:sp>
        <p:nvSpPr>
          <p:cNvPr id="4" name="Slide Number Placeholder 3"/>
          <p:cNvSpPr>
            <a:spLocks noGrp="1"/>
          </p:cNvSpPr>
          <p:nvPr>
            <p:ph type="sldNum" sz="quarter" idx="12"/>
          </p:nvPr>
        </p:nvSpPr>
        <p:spPr/>
        <p:txBody>
          <a:bodyPr/>
          <a:lstStyle/>
          <a:p>
            <a:fld id="{398CF32F-FAD9-DA43-9395-1201D4C77C9A}" type="slidenum">
              <a:rPr lang="en-US" smtClean="0"/>
              <a:t>11</a:t>
            </a:fld>
            <a:endParaRPr lang="en-US"/>
          </a:p>
        </p:txBody>
      </p:sp>
      <p:pic>
        <p:nvPicPr>
          <p:cNvPr id="6" name="Picture 5"/>
          <p:cNvPicPr>
            <a:picLocks noChangeAspect="1"/>
          </p:cNvPicPr>
          <p:nvPr/>
        </p:nvPicPr>
        <p:blipFill>
          <a:blip r:embed="rId4"/>
          <a:stretch>
            <a:fillRect/>
          </a:stretch>
        </p:blipFill>
        <p:spPr>
          <a:xfrm>
            <a:off x="1151645" y="5128874"/>
            <a:ext cx="773265" cy="810087"/>
          </a:xfrm>
          <a:prstGeom prst="rect">
            <a:avLst/>
          </a:prstGeom>
        </p:spPr>
      </p:pic>
      <p:pic>
        <p:nvPicPr>
          <p:cNvPr id="8" name="Picture 7"/>
          <p:cNvPicPr>
            <a:picLocks noChangeAspect="1"/>
          </p:cNvPicPr>
          <p:nvPr/>
        </p:nvPicPr>
        <p:blipFill>
          <a:blip r:embed="rId5"/>
          <a:stretch>
            <a:fillRect/>
          </a:stretch>
        </p:blipFill>
        <p:spPr>
          <a:xfrm>
            <a:off x="1214427" y="3839720"/>
            <a:ext cx="647700" cy="800100"/>
          </a:xfrm>
          <a:prstGeom prst="rect">
            <a:avLst/>
          </a:prstGeom>
        </p:spPr>
      </p:pic>
    </p:spTree>
    <p:extLst>
      <p:ext uri="{BB962C8B-B14F-4D97-AF65-F5344CB8AC3E}">
        <p14:creationId xmlns:p14="http://schemas.microsoft.com/office/powerpoint/2010/main" val="367262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sz="2600" dirty="0" smtClean="0"/>
              <a:t>First example - Zone Lighting</a:t>
            </a:r>
            <a:endParaRPr lang="en-US" sz="2600" dirty="0"/>
          </a:p>
        </p:txBody>
      </p:sp>
      <p:sp>
        <p:nvSpPr>
          <p:cNvPr id="2" name="Slide Number Placeholder 1"/>
          <p:cNvSpPr>
            <a:spLocks noGrp="1"/>
          </p:cNvSpPr>
          <p:nvPr>
            <p:ph type="sldNum" sz="quarter" idx="12"/>
          </p:nvPr>
        </p:nvSpPr>
        <p:spPr/>
        <p:txBody>
          <a:bodyPr/>
          <a:lstStyle/>
          <a:p>
            <a:fld id="{398CF32F-FAD9-DA43-9395-1201D4C77C9A}" type="slidenum">
              <a:rPr lang="en-US" smtClean="0"/>
              <a:t>12</a:t>
            </a:fld>
            <a:endParaRPr lang="en-US"/>
          </a:p>
        </p:txBody>
      </p:sp>
    </p:spTree>
    <p:extLst>
      <p:ext uri="{BB962C8B-B14F-4D97-AF65-F5344CB8AC3E}">
        <p14:creationId xmlns:p14="http://schemas.microsoft.com/office/powerpoint/2010/main" val="1432103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844177" y="941011"/>
            <a:ext cx="10503646" cy="706964"/>
          </a:xfrm>
        </p:spPr>
        <p:txBody>
          <a:bodyPr/>
          <a:lstStyle/>
          <a:p>
            <a:r>
              <a:rPr lang="en-US" dirty="0" smtClean="0">
                <a:ea typeface="+mj-lt"/>
                <a:cs typeface="+mj-lt"/>
              </a:rPr>
              <a:t>Zone Lighting Polling High Level Diagram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4" name="Picture 3"/>
          <p:cNvPicPr>
            <a:picLocks noChangeAspect="1"/>
          </p:cNvPicPr>
          <p:nvPr/>
        </p:nvPicPr>
        <p:blipFill>
          <a:blip r:embed="rId3"/>
          <a:stretch>
            <a:fillRect/>
          </a:stretch>
        </p:blipFill>
        <p:spPr>
          <a:xfrm>
            <a:off x="895350" y="3613666"/>
            <a:ext cx="10401300" cy="1447800"/>
          </a:xfrm>
          <a:prstGeom prst="rect">
            <a:avLst/>
          </a:prstGeom>
        </p:spPr>
      </p:pic>
      <p:sp>
        <p:nvSpPr>
          <p:cNvPr id="3" name="Slide Number Placeholder 2"/>
          <p:cNvSpPr>
            <a:spLocks noGrp="1"/>
          </p:cNvSpPr>
          <p:nvPr>
            <p:ph type="sldNum" sz="quarter" idx="12"/>
          </p:nvPr>
        </p:nvSpPr>
        <p:spPr/>
        <p:txBody>
          <a:bodyPr/>
          <a:lstStyle/>
          <a:p>
            <a:fld id="{398CF32F-FAD9-DA43-9395-1201D4C77C9A}" type="slidenum">
              <a:rPr lang="en-US" smtClean="0"/>
              <a:t>13</a:t>
            </a:fld>
            <a:endParaRPr lang="en-US"/>
          </a:p>
        </p:txBody>
      </p:sp>
    </p:spTree>
    <p:extLst>
      <p:ext uri="{BB962C8B-B14F-4D97-AF65-F5344CB8AC3E}">
        <p14:creationId xmlns:p14="http://schemas.microsoft.com/office/powerpoint/2010/main" val="763683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rimmed final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12814" y="138397"/>
            <a:ext cx="3352025" cy="6719603"/>
          </a:xfrm>
          <a:prstGeom prst="rect">
            <a:avLst/>
          </a:prstGeom>
        </p:spPr>
      </p:pic>
      <p:sp>
        <p:nvSpPr>
          <p:cNvPr id="4" name="TextBox 3"/>
          <p:cNvSpPr txBox="1"/>
          <p:nvPr/>
        </p:nvSpPr>
        <p:spPr>
          <a:xfrm>
            <a:off x="519876" y="2898033"/>
            <a:ext cx="3139001" cy="1200329"/>
          </a:xfrm>
          <a:prstGeom prst="rect">
            <a:avLst/>
          </a:prstGeom>
          <a:noFill/>
        </p:spPr>
        <p:txBody>
          <a:bodyPr wrap="none" rtlCol="0">
            <a:spAutoFit/>
          </a:bodyPr>
          <a:lstStyle/>
          <a:p>
            <a:r>
              <a:rPr lang="en-US" sz="3600" b="1" dirty="0" smtClean="0"/>
              <a:t>Zone Lighting</a:t>
            </a:r>
          </a:p>
          <a:p>
            <a:r>
              <a:rPr lang="en-US" sz="3600" b="1" dirty="0" smtClean="0"/>
              <a:t>In master</a:t>
            </a:r>
            <a:endParaRPr lang="en-US" sz="3600" b="1" dirty="0"/>
          </a:p>
        </p:txBody>
      </p:sp>
      <p:sp>
        <p:nvSpPr>
          <p:cNvPr id="3" name="Slide Number Placeholder 2"/>
          <p:cNvSpPr>
            <a:spLocks noGrp="1"/>
          </p:cNvSpPr>
          <p:nvPr>
            <p:ph type="sldNum" sz="quarter" idx="12"/>
          </p:nvPr>
        </p:nvSpPr>
        <p:spPr/>
        <p:txBody>
          <a:bodyPr/>
          <a:lstStyle/>
          <a:p>
            <a:fld id="{398CF32F-FAD9-DA43-9395-1201D4C77C9A}" type="slidenum">
              <a:rPr lang="en-US" smtClean="0"/>
              <a:t>14</a:t>
            </a:fld>
            <a:endParaRPr lang="en-US"/>
          </a:p>
        </p:txBody>
      </p:sp>
    </p:spTree>
    <p:extLst>
      <p:ext uri="{BB962C8B-B14F-4D97-AF65-F5344CB8AC3E}">
        <p14:creationId xmlns:p14="http://schemas.microsoft.com/office/powerpoint/2010/main" val="127551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Poll Zone Lighting Status - Code</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4" name="Slide Number Placeholder 3"/>
          <p:cNvSpPr>
            <a:spLocks noGrp="1"/>
          </p:cNvSpPr>
          <p:nvPr>
            <p:ph type="sldNum" sz="quarter" idx="12"/>
          </p:nvPr>
        </p:nvSpPr>
        <p:spPr/>
        <p:txBody>
          <a:bodyPr/>
          <a:lstStyle/>
          <a:p>
            <a:fld id="{398CF32F-FAD9-DA43-9395-1201D4C77C9A}" type="slidenum">
              <a:rPr lang="en-US" smtClean="0"/>
              <a:t>15</a:t>
            </a:fld>
            <a:endParaRPr lang="en-US"/>
          </a:p>
        </p:txBody>
      </p:sp>
      <p:sp>
        <p:nvSpPr>
          <p:cNvPr id="5" name="Rectangle 4"/>
          <p:cNvSpPr/>
          <p:nvPr/>
        </p:nvSpPr>
        <p:spPr>
          <a:xfrm>
            <a:off x="1154954" y="2493482"/>
            <a:ext cx="11383107" cy="3675173"/>
          </a:xfrm>
          <a:prstGeom prst="rect">
            <a:avLst/>
          </a:prstGeom>
        </p:spPr>
        <p:txBody>
          <a:bodyPr wrap="square">
            <a:spAutoFit/>
          </a:bodyPr>
          <a:lstStyle/>
          <a:p>
            <a:pPr>
              <a:lnSpc>
                <a:spcPct val="130000"/>
              </a:lnSpc>
            </a:pPr>
            <a:r>
              <a:rPr lang="en-US" sz="2600" dirty="0" smtClean="0"/>
              <a:t>fun </a:t>
            </a:r>
            <a:r>
              <a:rPr lang="en-US" sz="2600" dirty="0" err="1" smtClean="0"/>
              <a:t>pollZoneLightingStatus</a:t>
            </a:r>
            <a:r>
              <a:rPr lang="en-US" sz="2600" dirty="0" smtClean="0"/>
              <a:t>() {</a:t>
            </a:r>
            <a:br>
              <a:rPr lang="en-US" sz="2600" dirty="0" smtClean="0"/>
            </a:br>
            <a:r>
              <a:rPr lang="en-US" sz="2600" dirty="0" smtClean="0"/>
              <a:t>    </a:t>
            </a:r>
            <a:r>
              <a:rPr lang="en-US" sz="2600" dirty="0"/>
              <a:t> </a:t>
            </a:r>
            <a:r>
              <a:rPr lang="en-US" sz="2600" dirty="0" smtClean="0"/>
              <a:t> </a:t>
            </a:r>
            <a:r>
              <a:rPr lang="en-US" sz="2600" dirty="0" err="1" smtClean="0"/>
              <a:t>getConnection</a:t>
            </a:r>
            <a:r>
              <a:rPr lang="en-US" sz="2600" dirty="0" smtClean="0"/>
              <a:t>()</a:t>
            </a:r>
            <a:br>
              <a:rPr lang="en-US" sz="2600" dirty="0" smtClean="0"/>
            </a:br>
            <a:r>
              <a:rPr lang="en-US" sz="2600" dirty="0" smtClean="0"/>
              <a:t>               .</a:t>
            </a:r>
            <a:r>
              <a:rPr lang="en-US" sz="2600" dirty="0" err="1" smtClean="0"/>
              <a:t>doOnNext</a:t>
            </a:r>
            <a:r>
              <a:rPr lang="en-US" sz="2600" dirty="0" smtClean="0"/>
              <a:t>(</a:t>
            </a:r>
            <a:r>
              <a:rPr lang="en-US" sz="2600" dirty="0" err="1" smtClean="0"/>
              <a:t>setInitialState</a:t>
            </a:r>
            <a:r>
              <a:rPr lang="en-US" sz="2600" dirty="0" smtClean="0"/>
              <a:t>())</a:t>
            </a:r>
            <a:br>
              <a:rPr lang="en-US" sz="2600" dirty="0" smtClean="0"/>
            </a:br>
            <a:r>
              <a:rPr lang="en-US" sz="2600" dirty="0" smtClean="0"/>
              <a:t>               .</a:t>
            </a:r>
            <a:r>
              <a:rPr lang="en-US" sz="2600" dirty="0" err="1" smtClean="0"/>
              <a:t>switchMap</a:t>
            </a:r>
            <a:r>
              <a:rPr lang="en-US" sz="2600" dirty="0" smtClean="0"/>
              <a:t> </a:t>
            </a:r>
            <a:r>
              <a:rPr lang="en-US" sz="2600" b="1" dirty="0" smtClean="0"/>
              <a:t>{ </a:t>
            </a:r>
            <a:r>
              <a:rPr lang="en-US" sz="2600" dirty="0" err="1" smtClean="0"/>
              <a:t>connectionType</a:t>
            </a:r>
            <a:r>
              <a:rPr lang="en-US" sz="2600" dirty="0" smtClean="0"/>
              <a:t> </a:t>
            </a:r>
            <a:r>
              <a:rPr lang="en-US" sz="2600" b="1" dirty="0" smtClean="0"/>
              <a:t>-&gt;</a:t>
            </a:r>
            <a:br>
              <a:rPr lang="en-US" sz="2600" b="1" dirty="0" smtClean="0"/>
            </a:br>
            <a:r>
              <a:rPr lang="en-US" sz="2600" b="1" dirty="0" smtClean="0"/>
              <a:t>                      </a:t>
            </a:r>
            <a:r>
              <a:rPr lang="en-US" sz="2600" dirty="0" err="1" smtClean="0"/>
              <a:t>startPollingVehicleStatus</a:t>
            </a:r>
            <a:r>
              <a:rPr lang="en-US" sz="2600" dirty="0" smtClean="0"/>
              <a:t>(</a:t>
            </a:r>
            <a:r>
              <a:rPr lang="en-US" sz="2600" dirty="0" err="1" smtClean="0"/>
              <a:t>connectionType</a:t>
            </a:r>
            <a:r>
              <a:rPr lang="en-US" sz="2600" dirty="0" smtClean="0"/>
              <a:t>) </a:t>
            </a:r>
            <a:r>
              <a:rPr lang="en-US" sz="2600" b="1" dirty="0" smtClean="0"/>
              <a:t>}</a:t>
            </a:r>
            <a:br>
              <a:rPr lang="en-US" sz="2600" b="1" dirty="0" smtClean="0"/>
            </a:br>
            <a:r>
              <a:rPr lang="en-US" sz="2600" b="1" dirty="0" smtClean="0"/>
              <a:t>               </a:t>
            </a:r>
            <a:r>
              <a:rPr lang="en-US" sz="2600" dirty="0" smtClean="0"/>
              <a:t>.subscribe(</a:t>
            </a:r>
            <a:r>
              <a:rPr lang="en-US" sz="2600" b="1" dirty="0" smtClean="0"/>
              <a:t>{</a:t>
            </a:r>
            <a:r>
              <a:rPr lang="en-US" sz="2600" dirty="0" err="1" smtClean="0"/>
              <a:t>setZoneLights</a:t>
            </a:r>
            <a:r>
              <a:rPr lang="en-US" sz="2600" dirty="0" smtClean="0"/>
              <a:t>(</a:t>
            </a:r>
            <a:r>
              <a:rPr lang="en-US" sz="2600" dirty="0" err="1" smtClean="0"/>
              <a:t>zoneLightUiModel</a:t>
            </a:r>
            <a:r>
              <a:rPr lang="en-US" sz="2600" dirty="0" smtClean="0"/>
              <a:t>) </a:t>
            </a:r>
            <a:r>
              <a:rPr lang="en-US" sz="2600" b="1" dirty="0" smtClean="0"/>
              <a:t>}</a:t>
            </a:r>
            <a:r>
              <a:rPr lang="en-US" sz="2600" dirty="0" smtClean="0"/>
              <a:t> </a:t>
            </a:r>
            <a:br>
              <a:rPr lang="en-US" sz="2600" dirty="0" smtClean="0"/>
            </a:br>
            <a:r>
              <a:rPr lang="en-US" sz="2600" dirty="0" smtClean="0"/>
              <a:t>}</a:t>
            </a:r>
            <a:endParaRPr lang="en-US" sz="2600" dirty="0"/>
          </a:p>
        </p:txBody>
      </p:sp>
    </p:spTree>
    <p:extLst>
      <p:ext uri="{BB962C8B-B14F-4D97-AF65-F5344CB8AC3E}">
        <p14:creationId xmlns:p14="http://schemas.microsoft.com/office/powerpoint/2010/main" val="1961527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Poll Zone Lighting Status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16</a:t>
            </a:fld>
            <a:endParaRPr lang="en-US"/>
          </a:p>
        </p:txBody>
      </p:sp>
      <p:sp>
        <p:nvSpPr>
          <p:cNvPr id="10" name="Rectangle 9"/>
          <p:cNvSpPr/>
          <p:nvPr/>
        </p:nvSpPr>
        <p:spPr>
          <a:xfrm>
            <a:off x="930520" y="3355731"/>
            <a:ext cx="11383107" cy="3537379"/>
          </a:xfrm>
          <a:prstGeom prst="rect">
            <a:avLst/>
          </a:prstGeom>
        </p:spPr>
        <p:txBody>
          <a:bodyPr wrap="square">
            <a:spAutoFit/>
          </a:bodyPr>
          <a:lstStyle/>
          <a:p>
            <a:pPr>
              <a:lnSpc>
                <a:spcPct val="130000"/>
              </a:lnSpc>
            </a:pPr>
            <a:r>
              <a:rPr lang="en-US" sz="2500" dirty="0" smtClean="0"/>
              <a:t>fun </a:t>
            </a:r>
            <a:r>
              <a:rPr lang="en-US" sz="2500" dirty="0" err="1" smtClean="0"/>
              <a:t>pollZoneLightingStatus</a:t>
            </a:r>
            <a:r>
              <a:rPr lang="en-US" sz="2500" dirty="0" smtClean="0"/>
              <a:t>() {</a:t>
            </a:r>
            <a:br>
              <a:rPr lang="en-US" sz="2500" dirty="0" smtClean="0"/>
            </a:br>
            <a:r>
              <a:rPr lang="en-US" sz="2500" dirty="0" smtClean="0"/>
              <a:t>    </a:t>
            </a:r>
            <a:r>
              <a:rPr lang="en-US" sz="2500" dirty="0"/>
              <a:t> </a:t>
            </a:r>
            <a:r>
              <a:rPr lang="en-US" sz="2500" dirty="0" smtClean="0"/>
              <a:t> </a:t>
            </a:r>
            <a:r>
              <a:rPr lang="en-US" sz="2500" b="1" dirty="0" err="1" smtClean="0">
                <a:solidFill>
                  <a:srgbClr val="FF0000"/>
                </a:solidFill>
              </a:rPr>
              <a:t>getConnection</a:t>
            </a:r>
            <a:r>
              <a:rPr lang="en-US" sz="2500" b="1" dirty="0" smtClean="0">
                <a:solidFill>
                  <a:srgbClr val="FF0000"/>
                </a:solidFill>
              </a:rPr>
              <a:t>()</a:t>
            </a:r>
            <a:r>
              <a:rPr lang="en-US" sz="2500" dirty="0" smtClean="0"/>
              <a:t/>
            </a:r>
            <a:br>
              <a:rPr lang="en-US" sz="2500" dirty="0" smtClean="0"/>
            </a:br>
            <a:r>
              <a:rPr lang="en-US" sz="2500" dirty="0" smtClean="0"/>
              <a:t>               </a:t>
            </a:r>
            <a:r>
              <a:rPr lang="en-US" sz="2500" dirty="0"/>
              <a:t>.</a:t>
            </a:r>
            <a:r>
              <a:rPr lang="en-US" sz="2500" dirty="0" err="1"/>
              <a:t>doOnNext</a:t>
            </a:r>
            <a:r>
              <a:rPr lang="en-US" sz="2500" dirty="0"/>
              <a:t>(</a:t>
            </a:r>
            <a:r>
              <a:rPr lang="en-US" sz="2500" dirty="0" err="1"/>
              <a:t>setInitialState</a:t>
            </a:r>
            <a:r>
              <a:rPr lang="en-US" sz="2500" dirty="0"/>
              <a:t>())</a:t>
            </a:r>
            <a:r>
              <a:rPr lang="en-US" sz="2500" dirty="0" smtClean="0"/>
              <a:t/>
            </a:r>
            <a:br>
              <a:rPr lang="en-US" sz="2500" dirty="0" smtClean="0"/>
            </a:br>
            <a:r>
              <a:rPr lang="en-US" sz="2500" dirty="0" smtClean="0"/>
              <a:t>               .</a:t>
            </a:r>
            <a:r>
              <a:rPr lang="en-US" sz="2500" dirty="0" err="1" smtClean="0"/>
              <a:t>switchMap</a:t>
            </a:r>
            <a:r>
              <a:rPr lang="en-US" sz="2500" dirty="0" smtClean="0"/>
              <a:t> </a:t>
            </a:r>
            <a:r>
              <a:rPr lang="en-US" sz="2500" b="1" dirty="0" smtClean="0"/>
              <a:t>{ </a:t>
            </a:r>
            <a:r>
              <a:rPr lang="en-US" sz="2500" dirty="0" err="1" smtClean="0"/>
              <a:t>connectionType</a:t>
            </a:r>
            <a:r>
              <a:rPr lang="en-US" sz="2500" dirty="0" smtClean="0"/>
              <a:t> </a:t>
            </a:r>
            <a:r>
              <a:rPr lang="en-US" sz="2500" b="1" dirty="0" smtClean="0"/>
              <a:t>-&gt;</a:t>
            </a:r>
            <a:br>
              <a:rPr lang="en-US" sz="2500" b="1" dirty="0" smtClean="0"/>
            </a:br>
            <a:r>
              <a:rPr lang="en-US" sz="2500" b="1" dirty="0" smtClean="0"/>
              <a:t>                      </a:t>
            </a:r>
            <a:r>
              <a:rPr lang="en-US" sz="2500" dirty="0" err="1" smtClean="0"/>
              <a:t>startPollingVehicleStatus</a:t>
            </a:r>
            <a:r>
              <a:rPr lang="en-US" sz="2500" dirty="0" smtClean="0"/>
              <a:t>(</a:t>
            </a:r>
            <a:r>
              <a:rPr lang="en-US" sz="2500" dirty="0" err="1" smtClean="0"/>
              <a:t>connectionType</a:t>
            </a:r>
            <a:r>
              <a:rPr lang="en-US" sz="2500" dirty="0" smtClean="0"/>
              <a:t>) </a:t>
            </a:r>
            <a:r>
              <a:rPr lang="en-US" sz="2500" b="1" dirty="0" smtClean="0"/>
              <a:t>}</a:t>
            </a:r>
            <a:br>
              <a:rPr lang="en-US" sz="2500" b="1" dirty="0" smtClean="0"/>
            </a:br>
            <a:r>
              <a:rPr lang="en-US" sz="2500" b="1" dirty="0" smtClean="0"/>
              <a:t>               </a:t>
            </a:r>
            <a:r>
              <a:rPr lang="en-US" sz="2500" dirty="0" smtClean="0"/>
              <a:t>.subscribe(</a:t>
            </a:r>
            <a:r>
              <a:rPr lang="en-US" sz="2500" b="1" dirty="0" smtClean="0"/>
              <a:t>{</a:t>
            </a:r>
            <a:r>
              <a:rPr lang="en-US" sz="2500" dirty="0" err="1" smtClean="0"/>
              <a:t>setZoneLights</a:t>
            </a:r>
            <a:r>
              <a:rPr lang="en-US" sz="2500" dirty="0" smtClean="0"/>
              <a:t>(</a:t>
            </a:r>
            <a:r>
              <a:rPr lang="en-US" sz="2500" dirty="0" err="1" smtClean="0"/>
              <a:t>zoneLightUiModel</a:t>
            </a:r>
            <a:r>
              <a:rPr lang="en-US" sz="2500" dirty="0" smtClean="0"/>
              <a:t>) </a:t>
            </a:r>
            <a:r>
              <a:rPr lang="en-US" sz="2500" b="1" dirty="0" smtClean="0"/>
              <a:t>}</a:t>
            </a:r>
            <a:r>
              <a:rPr lang="en-US" sz="2500" dirty="0" smtClean="0"/>
              <a:t> </a:t>
            </a:r>
            <a:br>
              <a:rPr lang="en-US" sz="2500" dirty="0" smtClean="0"/>
            </a:br>
            <a:r>
              <a:rPr lang="en-US" sz="2500" dirty="0" smtClean="0"/>
              <a:t>}</a:t>
            </a:r>
            <a:endParaRPr lang="en-US" sz="2500" dirty="0"/>
          </a:p>
        </p:txBody>
      </p:sp>
      <p:pic>
        <p:nvPicPr>
          <p:cNvPr id="4" name="Picture 3"/>
          <p:cNvPicPr>
            <a:picLocks noChangeAspect="1"/>
          </p:cNvPicPr>
          <p:nvPr/>
        </p:nvPicPr>
        <p:blipFill>
          <a:blip r:embed="rId3"/>
          <a:stretch>
            <a:fillRect/>
          </a:stretch>
        </p:blipFill>
        <p:spPr>
          <a:xfrm>
            <a:off x="930520" y="2008753"/>
            <a:ext cx="10434033" cy="1459523"/>
          </a:xfrm>
          <a:prstGeom prst="rect">
            <a:avLst/>
          </a:prstGeom>
        </p:spPr>
      </p:pic>
    </p:spTree>
    <p:extLst>
      <p:ext uri="{BB962C8B-B14F-4D97-AF65-F5344CB8AC3E}">
        <p14:creationId xmlns:p14="http://schemas.microsoft.com/office/powerpoint/2010/main" val="11777324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Poll Zone Lighting Status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17</a:t>
            </a:fld>
            <a:endParaRPr lang="en-US"/>
          </a:p>
        </p:txBody>
      </p:sp>
      <p:sp>
        <p:nvSpPr>
          <p:cNvPr id="10" name="Rectangle 9"/>
          <p:cNvSpPr/>
          <p:nvPr/>
        </p:nvSpPr>
        <p:spPr>
          <a:xfrm>
            <a:off x="930520" y="3355731"/>
            <a:ext cx="11383107" cy="3537379"/>
          </a:xfrm>
          <a:prstGeom prst="rect">
            <a:avLst/>
          </a:prstGeom>
        </p:spPr>
        <p:txBody>
          <a:bodyPr wrap="square">
            <a:spAutoFit/>
          </a:bodyPr>
          <a:lstStyle/>
          <a:p>
            <a:pPr>
              <a:lnSpc>
                <a:spcPct val="130000"/>
              </a:lnSpc>
            </a:pPr>
            <a:r>
              <a:rPr lang="en-US" sz="2500" dirty="0" smtClean="0"/>
              <a:t>fun </a:t>
            </a:r>
            <a:r>
              <a:rPr lang="en-US" sz="2500" dirty="0" err="1" smtClean="0"/>
              <a:t>pollZoneLightingStatus</a:t>
            </a:r>
            <a:r>
              <a:rPr lang="en-US" sz="2500" dirty="0" smtClean="0"/>
              <a:t>() {</a:t>
            </a:r>
            <a:br>
              <a:rPr lang="en-US" sz="2500" dirty="0" smtClean="0"/>
            </a:br>
            <a:r>
              <a:rPr lang="en-US" sz="2500" dirty="0" smtClean="0"/>
              <a:t>    </a:t>
            </a:r>
            <a:r>
              <a:rPr lang="en-US" sz="2500" dirty="0"/>
              <a:t> </a:t>
            </a:r>
            <a:r>
              <a:rPr lang="en-US" sz="2500" dirty="0" smtClean="0"/>
              <a:t> </a:t>
            </a:r>
            <a:r>
              <a:rPr lang="en-US" sz="2500" dirty="0" err="1" smtClean="0"/>
              <a:t>getConnection</a:t>
            </a:r>
            <a:r>
              <a:rPr lang="en-US" sz="2500" dirty="0" smtClean="0"/>
              <a:t>()</a:t>
            </a:r>
            <a:br>
              <a:rPr lang="en-US" sz="2500" dirty="0" smtClean="0"/>
            </a:br>
            <a:r>
              <a:rPr lang="en-US" sz="2500" dirty="0" smtClean="0"/>
              <a:t>               </a:t>
            </a:r>
            <a:r>
              <a:rPr lang="en-US" sz="2500" b="1" dirty="0" smtClean="0">
                <a:solidFill>
                  <a:srgbClr val="FF0000"/>
                </a:solidFill>
              </a:rPr>
              <a:t>.</a:t>
            </a:r>
            <a:r>
              <a:rPr lang="en-US" sz="2500" b="1" dirty="0" err="1" smtClean="0">
                <a:solidFill>
                  <a:srgbClr val="FF0000"/>
                </a:solidFill>
              </a:rPr>
              <a:t>doOnNext</a:t>
            </a:r>
            <a:r>
              <a:rPr lang="en-US" sz="2500" b="1" dirty="0" smtClean="0">
                <a:solidFill>
                  <a:srgbClr val="FF0000"/>
                </a:solidFill>
              </a:rPr>
              <a:t>(</a:t>
            </a:r>
            <a:r>
              <a:rPr lang="en-US" sz="2500" b="1" dirty="0" err="1">
                <a:solidFill>
                  <a:srgbClr val="FF0000"/>
                </a:solidFill>
              </a:rPr>
              <a:t>setInitialState</a:t>
            </a:r>
            <a:r>
              <a:rPr lang="en-US" sz="2500" b="1" dirty="0">
                <a:solidFill>
                  <a:srgbClr val="FF0000"/>
                </a:solidFill>
              </a:rPr>
              <a:t>())</a:t>
            </a:r>
            <a:r>
              <a:rPr lang="en-US" sz="2500" dirty="0" smtClean="0"/>
              <a:t/>
            </a:r>
            <a:br>
              <a:rPr lang="en-US" sz="2500" dirty="0" smtClean="0"/>
            </a:br>
            <a:r>
              <a:rPr lang="en-US" sz="2500" dirty="0" smtClean="0"/>
              <a:t>               .</a:t>
            </a:r>
            <a:r>
              <a:rPr lang="en-US" sz="2500" dirty="0" err="1" smtClean="0"/>
              <a:t>switchMap</a:t>
            </a:r>
            <a:r>
              <a:rPr lang="en-US" sz="2500" dirty="0" smtClean="0"/>
              <a:t> </a:t>
            </a:r>
            <a:r>
              <a:rPr lang="en-US" sz="2500" b="1" dirty="0" smtClean="0"/>
              <a:t>{ </a:t>
            </a:r>
            <a:r>
              <a:rPr lang="en-US" sz="2500" dirty="0" err="1" smtClean="0"/>
              <a:t>connectionType</a:t>
            </a:r>
            <a:r>
              <a:rPr lang="en-US" sz="2500" dirty="0" smtClean="0"/>
              <a:t> </a:t>
            </a:r>
            <a:r>
              <a:rPr lang="en-US" sz="2500" b="1" dirty="0" smtClean="0"/>
              <a:t>-&gt;</a:t>
            </a:r>
            <a:br>
              <a:rPr lang="en-US" sz="2500" b="1" dirty="0" smtClean="0"/>
            </a:br>
            <a:r>
              <a:rPr lang="en-US" sz="2500" b="1" dirty="0" smtClean="0"/>
              <a:t>                      </a:t>
            </a:r>
            <a:r>
              <a:rPr lang="en-US" sz="2500" dirty="0" err="1" smtClean="0"/>
              <a:t>startPollingVehicleStatus</a:t>
            </a:r>
            <a:r>
              <a:rPr lang="en-US" sz="2500" dirty="0" smtClean="0"/>
              <a:t>(</a:t>
            </a:r>
            <a:r>
              <a:rPr lang="en-US" sz="2500" dirty="0" err="1" smtClean="0"/>
              <a:t>connectionType</a:t>
            </a:r>
            <a:r>
              <a:rPr lang="en-US" sz="2500" dirty="0" smtClean="0"/>
              <a:t>) </a:t>
            </a:r>
            <a:r>
              <a:rPr lang="en-US" sz="2500" b="1" dirty="0" smtClean="0"/>
              <a:t>}</a:t>
            </a:r>
            <a:br>
              <a:rPr lang="en-US" sz="2500" b="1" dirty="0" smtClean="0"/>
            </a:br>
            <a:r>
              <a:rPr lang="en-US" sz="2500" b="1" dirty="0" smtClean="0"/>
              <a:t>               </a:t>
            </a:r>
            <a:r>
              <a:rPr lang="en-US" sz="2500" dirty="0" smtClean="0"/>
              <a:t>.subscribe(</a:t>
            </a:r>
            <a:r>
              <a:rPr lang="en-US" sz="2500" b="1" dirty="0" smtClean="0"/>
              <a:t>{</a:t>
            </a:r>
            <a:r>
              <a:rPr lang="en-US" sz="2500" dirty="0" err="1" smtClean="0"/>
              <a:t>setZoneLights</a:t>
            </a:r>
            <a:r>
              <a:rPr lang="en-US" sz="2500" dirty="0" smtClean="0"/>
              <a:t>(</a:t>
            </a:r>
            <a:r>
              <a:rPr lang="en-US" sz="2500" dirty="0" err="1" smtClean="0"/>
              <a:t>zoneLightUiModel</a:t>
            </a:r>
            <a:r>
              <a:rPr lang="en-US" sz="2500" dirty="0" smtClean="0"/>
              <a:t>) </a:t>
            </a:r>
            <a:r>
              <a:rPr lang="en-US" sz="2500" b="1" dirty="0" smtClean="0"/>
              <a:t>}</a:t>
            </a:r>
            <a:r>
              <a:rPr lang="en-US" sz="2500" dirty="0" smtClean="0"/>
              <a:t> </a:t>
            </a:r>
            <a:br>
              <a:rPr lang="en-US" sz="2500" dirty="0" smtClean="0"/>
            </a:br>
            <a:r>
              <a:rPr lang="en-US" sz="2500" dirty="0" smtClean="0"/>
              <a:t>}</a:t>
            </a:r>
            <a:endParaRPr lang="en-US" sz="2500" dirty="0"/>
          </a:p>
        </p:txBody>
      </p:sp>
      <p:pic>
        <p:nvPicPr>
          <p:cNvPr id="5" name="Picture 4"/>
          <p:cNvPicPr>
            <a:picLocks noChangeAspect="1"/>
          </p:cNvPicPr>
          <p:nvPr/>
        </p:nvPicPr>
        <p:blipFill>
          <a:blip r:embed="rId3"/>
          <a:stretch>
            <a:fillRect/>
          </a:stretch>
        </p:blipFill>
        <p:spPr>
          <a:xfrm>
            <a:off x="674151" y="2067522"/>
            <a:ext cx="10601324" cy="1288209"/>
          </a:xfrm>
          <a:prstGeom prst="rect">
            <a:avLst/>
          </a:prstGeom>
        </p:spPr>
      </p:pic>
    </p:spTree>
    <p:extLst>
      <p:ext uri="{BB962C8B-B14F-4D97-AF65-F5344CB8AC3E}">
        <p14:creationId xmlns:p14="http://schemas.microsoft.com/office/powerpoint/2010/main" val="1003167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Poll Zone Lighting Status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18</a:t>
            </a:fld>
            <a:endParaRPr lang="en-US"/>
          </a:p>
        </p:txBody>
      </p:sp>
      <p:sp>
        <p:nvSpPr>
          <p:cNvPr id="10" name="Rectangle 9"/>
          <p:cNvSpPr/>
          <p:nvPr/>
        </p:nvSpPr>
        <p:spPr>
          <a:xfrm>
            <a:off x="930520" y="3355731"/>
            <a:ext cx="11383107" cy="3675173"/>
          </a:xfrm>
          <a:prstGeom prst="rect">
            <a:avLst/>
          </a:prstGeom>
        </p:spPr>
        <p:txBody>
          <a:bodyPr wrap="square">
            <a:spAutoFit/>
          </a:bodyPr>
          <a:lstStyle/>
          <a:p>
            <a:pPr>
              <a:lnSpc>
                <a:spcPct val="130000"/>
              </a:lnSpc>
            </a:pPr>
            <a:r>
              <a:rPr lang="en-US" sz="2500" dirty="0" smtClean="0"/>
              <a:t>fun </a:t>
            </a:r>
            <a:r>
              <a:rPr lang="en-US" sz="2500" dirty="0" err="1" smtClean="0"/>
              <a:t>pollZoneLightingStatus</a:t>
            </a:r>
            <a:r>
              <a:rPr lang="en-US" sz="2500" dirty="0" smtClean="0"/>
              <a:t>() {</a:t>
            </a:r>
            <a:br>
              <a:rPr lang="en-US" sz="2500" dirty="0" smtClean="0"/>
            </a:br>
            <a:r>
              <a:rPr lang="en-US" sz="2500" dirty="0" smtClean="0"/>
              <a:t>    </a:t>
            </a:r>
            <a:r>
              <a:rPr lang="en-US" sz="2500" dirty="0"/>
              <a:t> </a:t>
            </a:r>
            <a:r>
              <a:rPr lang="en-US" sz="2500" dirty="0" smtClean="0"/>
              <a:t> </a:t>
            </a:r>
            <a:r>
              <a:rPr lang="en-US" sz="2500" dirty="0" err="1" smtClean="0"/>
              <a:t>getConnection</a:t>
            </a:r>
            <a:r>
              <a:rPr lang="en-US" sz="2500" dirty="0" smtClean="0"/>
              <a:t>()</a:t>
            </a:r>
            <a:br>
              <a:rPr lang="en-US" sz="2500" dirty="0" smtClean="0"/>
            </a:br>
            <a:r>
              <a:rPr lang="en-US" sz="2500" dirty="0" smtClean="0"/>
              <a:t>               </a:t>
            </a:r>
            <a:r>
              <a:rPr lang="en-US" sz="2500" dirty="0"/>
              <a:t>.</a:t>
            </a:r>
            <a:r>
              <a:rPr lang="en-US" sz="2500" dirty="0" err="1"/>
              <a:t>doOnNext</a:t>
            </a:r>
            <a:r>
              <a:rPr lang="en-US" sz="2500" dirty="0"/>
              <a:t>(</a:t>
            </a:r>
            <a:r>
              <a:rPr lang="en-US" sz="2500" dirty="0" err="1"/>
              <a:t>setInitialState</a:t>
            </a:r>
            <a:r>
              <a:rPr lang="en-US" sz="2500" dirty="0"/>
              <a:t>())</a:t>
            </a:r>
            <a:r>
              <a:rPr lang="en-US" sz="2500" dirty="0" smtClean="0"/>
              <a:t/>
            </a:r>
            <a:br>
              <a:rPr lang="en-US" sz="2500" dirty="0" smtClean="0"/>
            </a:br>
            <a:r>
              <a:rPr lang="en-US" sz="2500" dirty="0" smtClean="0"/>
              <a:t>               .</a:t>
            </a:r>
            <a:r>
              <a:rPr lang="en-US" sz="2500" dirty="0" err="1" smtClean="0"/>
              <a:t>switchMap</a:t>
            </a:r>
            <a:r>
              <a:rPr lang="en-US" sz="2500" dirty="0" smtClean="0"/>
              <a:t> </a:t>
            </a:r>
            <a:r>
              <a:rPr lang="en-US" sz="2500" b="1" dirty="0" smtClean="0"/>
              <a:t>{ </a:t>
            </a:r>
            <a:r>
              <a:rPr lang="en-US" sz="2500" dirty="0" err="1" smtClean="0"/>
              <a:t>connectionType</a:t>
            </a:r>
            <a:r>
              <a:rPr lang="en-US" sz="2500" dirty="0" smtClean="0"/>
              <a:t> </a:t>
            </a:r>
            <a:r>
              <a:rPr lang="en-US" sz="2500" b="1" dirty="0" smtClean="0"/>
              <a:t>-&gt;</a:t>
            </a:r>
            <a:br>
              <a:rPr lang="en-US" sz="2500" b="1" dirty="0" smtClean="0"/>
            </a:br>
            <a:r>
              <a:rPr lang="en-US" sz="2500" b="1" dirty="0" smtClean="0"/>
              <a:t>                      </a:t>
            </a:r>
            <a:r>
              <a:rPr lang="en-US" sz="2500" b="1" dirty="0" err="1" smtClean="0">
                <a:solidFill>
                  <a:srgbClr val="FF0000"/>
                </a:solidFill>
              </a:rPr>
              <a:t>startPollingVehicleStatus</a:t>
            </a:r>
            <a:r>
              <a:rPr lang="en-US" sz="2500" b="1" dirty="0" smtClean="0">
                <a:solidFill>
                  <a:srgbClr val="FF0000"/>
                </a:solidFill>
              </a:rPr>
              <a:t>(</a:t>
            </a:r>
            <a:r>
              <a:rPr lang="en-US" sz="2500" b="1" dirty="0" err="1" smtClean="0">
                <a:solidFill>
                  <a:srgbClr val="FF0000"/>
                </a:solidFill>
              </a:rPr>
              <a:t>connectionType</a:t>
            </a:r>
            <a:r>
              <a:rPr lang="en-US" sz="2500" b="1" dirty="0" smtClean="0">
                <a:solidFill>
                  <a:srgbClr val="FF0000"/>
                </a:solidFill>
              </a:rPr>
              <a:t>)</a:t>
            </a:r>
            <a:r>
              <a:rPr lang="en-US" sz="2500" dirty="0" smtClean="0"/>
              <a:t> </a:t>
            </a:r>
            <a:r>
              <a:rPr lang="en-US" sz="2500" b="1" dirty="0" smtClean="0"/>
              <a:t>}</a:t>
            </a:r>
            <a:br>
              <a:rPr lang="en-US" sz="2500" b="1" dirty="0" smtClean="0"/>
            </a:br>
            <a:r>
              <a:rPr lang="en-US" sz="2500" b="1" dirty="0" smtClean="0"/>
              <a:t>               </a:t>
            </a:r>
            <a:r>
              <a:rPr lang="en-US" sz="2500" dirty="0" smtClean="0"/>
              <a:t>.subscribe(</a:t>
            </a:r>
            <a:r>
              <a:rPr lang="en-US" sz="2500" b="1" dirty="0" smtClean="0"/>
              <a:t>{</a:t>
            </a:r>
            <a:r>
              <a:rPr lang="en-US" sz="2500" dirty="0" err="1" smtClean="0"/>
              <a:t>setZoneLights</a:t>
            </a:r>
            <a:r>
              <a:rPr lang="en-US" sz="2500" dirty="0" smtClean="0"/>
              <a:t>(</a:t>
            </a:r>
            <a:r>
              <a:rPr lang="en-US" sz="2500" dirty="0" err="1" smtClean="0"/>
              <a:t>zoneLightUiModel</a:t>
            </a:r>
            <a:r>
              <a:rPr lang="en-US" sz="2500" dirty="0" smtClean="0"/>
              <a:t>) </a:t>
            </a:r>
            <a:r>
              <a:rPr lang="en-US" sz="2500" b="1" dirty="0" smtClean="0"/>
              <a:t>}</a:t>
            </a:r>
            <a:r>
              <a:rPr lang="en-US" sz="2500" dirty="0" smtClean="0"/>
              <a:t> </a:t>
            </a:r>
            <a:br>
              <a:rPr lang="en-US" sz="2500" dirty="0" smtClean="0"/>
            </a:br>
            <a:r>
              <a:rPr lang="en-US" sz="2500" dirty="0" smtClean="0"/>
              <a:t>}</a:t>
            </a:r>
            <a:endParaRPr lang="en-US" sz="2500" dirty="0"/>
          </a:p>
        </p:txBody>
      </p:sp>
      <p:pic>
        <p:nvPicPr>
          <p:cNvPr id="4" name="Picture 3"/>
          <p:cNvPicPr>
            <a:picLocks noChangeAspect="1"/>
          </p:cNvPicPr>
          <p:nvPr/>
        </p:nvPicPr>
        <p:blipFill>
          <a:blip r:embed="rId3"/>
          <a:stretch>
            <a:fillRect/>
          </a:stretch>
        </p:blipFill>
        <p:spPr>
          <a:xfrm>
            <a:off x="798194" y="2013262"/>
            <a:ext cx="10837985" cy="1342469"/>
          </a:xfrm>
          <a:prstGeom prst="rect">
            <a:avLst/>
          </a:prstGeom>
        </p:spPr>
      </p:pic>
    </p:spTree>
    <p:extLst>
      <p:ext uri="{BB962C8B-B14F-4D97-AF65-F5344CB8AC3E}">
        <p14:creationId xmlns:p14="http://schemas.microsoft.com/office/powerpoint/2010/main" val="318945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The Problem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19</a:t>
            </a:fld>
            <a:endParaRPr lang="en-US"/>
          </a:p>
        </p:txBody>
      </p:sp>
      <p:sp>
        <p:nvSpPr>
          <p:cNvPr id="8" name="Rectangle 7"/>
          <p:cNvSpPr/>
          <p:nvPr/>
        </p:nvSpPr>
        <p:spPr>
          <a:xfrm>
            <a:off x="1019908" y="2151727"/>
            <a:ext cx="11383107" cy="2114746"/>
          </a:xfrm>
          <a:prstGeom prst="rect">
            <a:avLst/>
          </a:prstGeom>
        </p:spPr>
        <p:txBody>
          <a:bodyPr wrap="square">
            <a:spAutoFit/>
          </a:bodyPr>
          <a:lstStyle/>
          <a:p>
            <a:pPr>
              <a:lnSpc>
                <a:spcPct val="130000"/>
              </a:lnSpc>
            </a:pPr>
            <a:r>
              <a:rPr lang="en-US" sz="2600" dirty="0" smtClean="0"/>
              <a:t>fun </a:t>
            </a:r>
            <a:r>
              <a:rPr lang="en-US" sz="2600" dirty="0" err="1" smtClean="0"/>
              <a:t>pollZoneLightingStatus</a:t>
            </a:r>
            <a:r>
              <a:rPr lang="en-US" sz="2600" dirty="0" smtClean="0"/>
              <a:t>() {</a:t>
            </a:r>
            <a:br>
              <a:rPr lang="en-US" sz="2600" dirty="0" smtClean="0"/>
            </a:br>
            <a:r>
              <a:rPr lang="en-US" sz="2600" dirty="0" smtClean="0"/>
              <a:t>    </a:t>
            </a:r>
            <a:r>
              <a:rPr lang="en-US" sz="2600" dirty="0"/>
              <a:t> </a:t>
            </a:r>
            <a:r>
              <a:rPr lang="en-US" sz="2600" dirty="0" smtClean="0"/>
              <a:t> </a:t>
            </a:r>
            <a:r>
              <a:rPr lang="en-US" sz="2600" dirty="0" err="1" smtClean="0"/>
              <a:t>getConnection</a:t>
            </a:r>
            <a:r>
              <a:rPr lang="en-US" sz="2600" dirty="0" smtClean="0"/>
              <a:t>()</a:t>
            </a:r>
            <a:br>
              <a:rPr lang="en-US" sz="2600" dirty="0" smtClean="0"/>
            </a:br>
            <a:r>
              <a:rPr lang="en-US" sz="2600" dirty="0" smtClean="0"/>
              <a:t>               .</a:t>
            </a:r>
            <a:r>
              <a:rPr lang="en-US" sz="2600" dirty="0" err="1" smtClean="0"/>
              <a:t>doOnNext</a:t>
            </a:r>
            <a:r>
              <a:rPr lang="en-US" sz="2600" dirty="0" smtClean="0"/>
              <a:t>(</a:t>
            </a:r>
            <a:r>
              <a:rPr lang="en-US" sz="2600" b="1" dirty="0" err="1" smtClean="0">
                <a:solidFill>
                  <a:srgbClr val="0070C0"/>
                </a:solidFill>
              </a:rPr>
              <a:t>setInitialState</a:t>
            </a:r>
            <a:r>
              <a:rPr lang="en-US" sz="2600" b="1" dirty="0" smtClean="0">
                <a:solidFill>
                  <a:srgbClr val="0070C0"/>
                </a:solidFill>
              </a:rPr>
              <a:t>())</a:t>
            </a:r>
          </a:p>
          <a:p>
            <a:pPr>
              <a:lnSpc>
                <a:spcPct val="130000"/>
              </a:lnSpc>
            </a:pPr>
            <a:r>
              <a:rPr lang="en-US" sz="2600" dirty="0" smtClean="0"/>
              <a:t>		</a:t>
            </a:r>
            <a:r>
              <a:rPr lang="mr-IN" sz="2600" dirty="0" smtClean="0"/>
              <a:t>…</a:t>
            </a:r>
            <a:r>
              <a:rPr lang="en-US" sz="2600" dirty="0" smtClean="0"/>
              <a:t>.  }</a:t>
            </a:r>
            <a:endParaRPr lang="en-US" sz="2600" dirty="0"/>
          </a:p>
        </p:txBody>
      </p:sp>
      <p:sp>
        <p:nvSpPr>
          <p:cNvPr id="9" name="Rectangle 8"/>
          <p:cNvSpPr/>
          <p:nvPr/>
        </p:nvSpPr>
        <p:spPr>
          <a:xfrm>
            <a:off x="1154954" y="4258642"/>
            <a:ext cx="11383107" cy="2634888"/>
          </a:xfrm>
          <a:prstGeom prst="rect">
            <a:avLst/>
          </a:prstGeom>
        </p:spPr>
        <p:txBody>
          <a:bodyPr wrap="square">
            <a:spAutoFit/>
          </a:bodyPr>
          <a:lstStyle/>
          <a:p>
            <a:pPr>
              <a:lnSpc>
                <a:spcPct val="130000"/>
              </a:lnSpc>
            </a:pPr>
            <a:r>
              <a:rPr lang="en-US" sz="2600" dirty="0"/>
              <a:t>f</a:t>
            </a:r>
            <a:r>
              <a:rPr lang="en-US" sz="2600" dirty="0" smtClean="0"/>
              <a:t>un </a:t>
            </a:r>
            <a:r>
              <a:rPr lang="en-US" sz="2600" b="1" dirty="0" err="1" smtClean="0">
                <a:solidFill>
                  <a:srgbClr val="0070C0"/>
                </a:solidFill>
              </a:rPr>
              <a:t>setIntialState</a:t>
            </a:r>
            <a:r>
              <a:rPr lang="en-US" sz="2600" b="1" dirty="0" smtClean="0">
                <a:solidFill>
                  <a:srgbClr val="0070C0"/>
                </a:solidFill>
              </a:rPr>
              <a:t>() </a:t>
            </a:r>
            <a:r>
              <a:rPr lang="en-US" sz="2600" dirty="0" smtClean="0"/>
              <a:t>{</a:t>
            </a:r>
          </a:p>
          <a:p>
            <a:pPr>
              <a:lnSpc>
                <a:spcPct val="130000"/>
              </a:lnSpc>
            </a:pPr>
            <a:r>
              <a:rPr lang="en-US" sz="2600" dirty="0"/>
              <a:t> </a:t>
            </a:r>
            <a:r>
              <a:rPr lang="en-US" sz="2600" dirty="0" smtClean="0"/>
              <a:t>    </a:t>
            </a:r>
            <a:r>
              <a:rPr lang="en-US" sz="2600" dirty="0" err="1" smtClean="0"/>
              <a:t>setConnectionState</a:t>
            </a:r>
            <a:r>
              <a:rPr lang="en-US" sz="2600" dirty="0" smtClean="0"/>
              <a:t>()</a:t>
            </a:r>
          </a:p>
          <a:p>
            <a:pPr>
              <a:lnSpc>
                <a:spcPct val="130000"/>
              </a:lnSpc>
            </a:pPr>
            <a:r>
              <a:rPr lang="en-US" sz="2600" dirty="0" smtClean="0"/>
              <a:t>     </a:t>
            </a:r>
            <a:r>
              <a:rPr lang="en-US" sz="2600" dirty="0" err="1" smtClean="0"/>
              <a:t>setTimeStamp</a:t>
            </a:r>
            <a:r>
              <a:rPr lang="en-US" sz="2600" dirty="0" smtClean="0"/>
              <a:t>()</a:t>
            </a:r>
          </a:p>
          <a:p>
            <a:pPr>
              <a:lnSpc>
                <a:spcPct val="130000"/>
              </a:lnSpc>
            </a:pPr>
            <a:r>
              <a:rPr lang="en-US" sz="2600" dirty="0" smtClean="0"/>
              <a:t>     </a:t>
            </a:r>
            <a:r>
              <a:rPr lang="en-US" sz="2600" b="1" dirty="0" err="1" smtClean="0">
                <a:solidFill>
                  <a:srgbClr val="FF0000"/>
                </a:solidFill>
              </a:rPr>
              <a:t>fetchZoneLighting</a:t>
            </a:r>
            <a:r>
              <a:rPr lang="en-US" sz="2600" b="1" dirty="0" smtClean="0">
                <a:solidFill>
                  <a:srgbClr val="FF0000"/>
                </a:solidFill>
              </a:rPr>
              <a:t>()    </a:t>
            </a:r>
            <a:r>
              <a:rPr lang="en-US" sz="2600" b="1" dirty="0" smtClean="0">
                <a:solidFill>
                  <a:srgbClr val="FF0000"/>
                </a:solidFill>
                <a:sym typeface="Wingdings"/>
              </a:rPr>
              <a:t> // This is a </a:t>
            </a:r>
            <a:r>
              <a:rPr lang="en-US" sz="2600" b="1" dirty="0" err="1" smtClean="0">
                <a:solidFill>
                  <a:srgbClr val="FF0000"/>
                </a:solidFill>
                <a:sym typeface="Wingdings"/>
              </a:rPr>
              <a:t>vstat</a:t>
            </a:r>
            <a:r>
              <a:rPr lang="en-US" sz="2600" b="1" dirty="0" smtClean="0">
                <a:solidFill>
                  <a:srgbClr val="FF0000"/>
                </a:solidFill>
                <a:sym typeface="Wingdings"/>
              </a:rPr>
              <a:t> call</a:t>
            </a:r>
            <a:r>
              <a:rPr lang="en-US" sz="2600" dirty="0"/>
              <a:t/>
            </a:r>
            <a:br>
              <a:rPr lang="en-US" sz="2600" dirty="0"/>
            </a:br>
            <a:r>
              <a:rPr lang="en-US" sz="2600" dirty="0" smtClean="0"/>
              <a:t>}</a:t>
            </a:r>
            <a:endParaRPr lang="en-US" sz="2600" dirty="0"/>
          </a:p>
        </p:txBody>
      </p:sp>
      <p:cxnSp>
        <p:nvCxnSpPr>
          <p:cNvPr id="11" name="Straight Connector 10"/>
          <p:cNvCxnSpPr/>
          <p:nvPr/>
        </p:nvCxnSpPr>
        <p:spPr>
          <a:xfrm>
            <a:off x="0" y="4213830"/>
            <a:ext cx="12192000" cy="89625"/>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990379" y="4545847"/>
            <a:ext cx="5974813" cy="1015663"/>
          </a:xfrm>
          <a:prstGeom prst="rect">
            <a:avLst/>
          </a:prstGeom>
          <a:noFill/>
        </p:spPr>
        <p:txBody>
          <a:bodyPr wrap="square" rtlCol="0">
            <a:spAutoFit/>
          </a:bodyPr>
          <a:lstStyle/>
          <a:p>
            <a:r>
              <a:rPr lang="en-US" sz="2000" dirty="0" smtClean="0"/>
              <a:t>Problems:</a:t>
            </a:r>
          </a:p>
          <a:p>
            <a:r>
              <a:rPr lang="en-US" sz="2000" dirty="0" smtClean="0"/>
              <a:t>1. Break consistent error </a:t>
            </a:r>
            <a:r>
              <a:rPr lang="en-US" sz="2000" dirty="0" smtClean="0"/>
              <a:t>behavior</a:t>
            </a:r>
            <a:endParaRPr lang="en-US" sz="2000" dirty="0" smtClean="0"/>
          </a:p>
          <a:p>
            <a:r>
              <a:rPr lang="en-US" sz="2000" dirty="0" smtClean="0"/>
              <a:t>2. </a:t>
            </a:r>
            <a:r>
              <a:rPr lang="en-US" sz="2000" dirty="0" smtClean="0"/>
              <a:t>Code not easy to read/imperative</a:t>
            </a:r>
            <a:endParaRPr lang="en-US" sz="2000" dirty="0" smtClean="0"/>
          </a:p>
        </p:txBody>
      </p:sp>
      <p:sp>
        <p:nvSpPr>
          <p:cNvPr id="5" name="Rectangle 4"/>
          <p:cNvSpPr/>
          <p:nvPr/>
        </p:nvSpPr>
        <p:spPr>
          <a:xfrm>
            <a:off x="6880485" y="4527030"/>
            <a:ext cx="5156617" cy="12142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35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377" y="986546"/>
            <a:ext cx="10088302" cy="706964"/>
          </a:xfrm>
        </p:spPr>
        <p:txBody>
          <a:bodyPr/>
          <a:lstStyle/>
          <a:p>
            <a:r>
              <a:rPr lang="en-US" sz="3200" dirty="0" smtClean="0"/>
              <a:t>Disclaimer!!!!!</a:t>
            </a:r>
            <a:endParaRPr lang="en-US" sz="3200" dirty="0"/>
          </a:p>
        </p:txBody>
      </p:sp>
      <p:sp>
        <p:nvSpPr>
          <p:cNvPr id="3" name="Content Placeholder 2"/>
          <p:cNvSpPr>
            <a:spLocks noGrp="1"/>
          </p:cNvSpPr>
          <p:nvPr>
            <p:ph idx="1"/>
          </p:nvPr>
        </p:nvSpPr>
        <p:spPr>
          <a:xfrm>
            <a:off x="897377" y="2336800"/>
            <a:ext cx="10710423" cy="4025900"/>
          </a:xfrm>
        </p:spPr>
        <p:txBody>
          <a:bodyPr>
            <a:normAutofit fontScale="92500" lnSpcReduction="20000"/>
          </a:bodyPr>
          <a:lstStyle/>
          <a:p>
            <a:pPr>
              <a:lnSpc>
                <a:spcPct val="200000"/>
              </a:lnSpc>
            </a:pPr>
            <a:r>
              <a:rPr lang="en-US" sz="2800" dirty="0" smtClean="0"/>
              <a:t>The purpose of this presentation is to apply different techniques to solve ”subscribe inside subscribe/subscribe inside </a:t>
            </a:r>
            <a:r>
              <a:rPr lang="en-US" sz="2800" dirty="0" err="1" smtClean="0"/>
              <a:t>doOnX</a:t>
            </a:r>
            <a:r>
              <a:rPr lang="en-US" sz="2800" dirty="0" smtClean="0"/>
              <a:t>”.</a:t>
            </a:r>
          </a:p>
          <a:p>
            <a:pPr>
              <a:lnSpc>
                <a:spcPct val="200000"/>
              </a:lnSpc>
            </a:pPr>
            <a:r>
              <a:rPr lang="en-US" sz="2800" dirty="0" smtClean="0"/>
              <a:t>These changes are not going to be merged.</a:t>
            </a:r>
          </a:p>
          <a:p>
            <a:pPr>
              <a:lnSpc>
                <a:spcPct val="200000"/>
              </a:lnSpc>
            </a:pPr>
            <a:r>
              <a:rPr lang="en-US" sz="2800" dirty="0" smtClean="0"/>
              <a:t>Some parts of the code have been omitted to better illustrate the examples shown.</a:t>
            </a:r>
          </a:p>
        </p:txBody>
      </p:sp>
      <p:sp>
        <p:nvSpPr>
          <p:cNvPr id="4" name="Slide Number Placeholder 3"/>
          <p:cNvSpPr>
            <a:spLocks noGrp="1"/>
          </p:cNvSpPr>
          <p:nvPr>
            <p:ph type="sldNum" sz="quarter" idx="12"/>
          </p:nvPr>
        </p:nvSpPr>
        <p:spPr/>
        <p:txBody>
          <a:bodyPr/>
          <a:lstStyle/>
          <a:p>
            <a:fld id="{398CF32F-FAD9-DA43-9395-1201D4C77C9A}" type="slidenum">
              <a:rPr lang="en-US" smtClean="0"/>
              <a:t>2</a:t>
            </a:fld>
            <a:endParaRPr lang="en-US"/>
          </a:p>
        </p:txBody>
      </p:sp>
    </p:spTree>
    <p:extLst>
      <p:ext uri="{BB962C8B-B14F-4D97-AF65-F5344CB8AC3E}">
        <p14:creationId xmlns:p14="http://schemas.microsoft.com/office/powerpoint/2010/main" val="65280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10" y="2743182"/>
            <a:ext cx="9994900" cy="2832100"/>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562708" y="732921"/>
            <a:ext cx="10325870" cy="954437"/>
          </a:xfrm>
        </p:spPr>
        <p:txBody>
          <a:bodyPr/>
          <a:lstStyle/>
          <a:p>
            <a:r>
              <a:rPr lang="en-US" sz="3000" dirty="0" err="1" smtClean="0">
                <a:ea typeface="+mj-lt"/>
                <a:cs typeface="+mj-lt"/>
              </a:rPr>
              <a:t>ZoneLighting</a:t>
            </a:r>
            <a:r>
              <a:rPr lang="en-US" sz="3000" dirty="0" smtClean="0">
                <a:ea typeface="+mj-lt"/>
                <a:cs typeface="+mj-lt"/>
              </a:rPr>
              <a:t> Polling Marble Diagram (What we have)</a:t>
            </a:r>
            <a:endParaRPr lang="en-US" sz="3000"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TextBox 6"/>
          <p:cNvSpPr txBox="1"/>
          <p:nvPr/>
        </p:nvSpPr>
        <p:spPr>
          <a:xfrm>
            <a:off x="1840674" y="4020428"/>
            <a:ext cx="1793174" cy="646331"/>
          </a:xfrm>
          <a:prstGeom prst="rect">
            <a:avLst/>
          </a:prstGeom>
          <a:noFill/>
        </p:spPr>
        <p:txBody>
          <a:bodyPr wrap="square" rtlCol="0">
            <a:spAutoFit/>
          </a:bodyPr>
          <a:lstStyle/>
          <a:p>
            <a:r>
              <a:rPr lang="en-US" dirty="0" smtClean="0"/>
              <a:t>Polling Observable</a:t>
            </a:r>
            <a:endParaRPr lang="en-US" dirty="0"/>
          </a:p>
        </p:txBody>
      </p:sp>
      <p:sp>
        <p:nvSpPr>
          <p:cNvPr id="9" name="TextBox 8"/>
          <p:cNvSpPr txBox="1"/>
          <p:nvPr/>
        </p:nvSpPr>
        <p:spPr>
          <a:xfrm>
            <a:off x="1840674" y="4739657"/>
            <a:ext cx="1793174" cy="369332"/>
          </a:xfrm>
          <a:prstGeom prst="rect">
            <a:avLst/>
          </a:prstGeom>
          <a:noFill/>
        </p:spPr>
        <p:txBody>
          <a:bodyPr wrap="square" rtlCol="0">
            <a:spAutoFit/>
          </a:bodyPr>
          <a:lstStyle/>
          <a:p>
            <a:r>
              <a:rPr lang="en-US" smtClean="0"/>
              <a:t>Time (s)</a:t>
            </a:r>
            <a:endParaRPr lang="en-US" dirty="0"/>
          </a:p>
        </p:txBody>
      </p:sp>
      <p:sp>
        <p:nvSpPr>
          <p:cNvPr id="11" name="TextBox 10"/>
          <p:cNvSpPr txBox="1"/>
          <p:nvPr/>
        </p:nvSpPr>
        <p:spPr>
          <a:xfrm>
            <a:off x="258367" y="3119382"/>
            <a:ext cx="1793174" cy="646331"/>
          </a:xfrm>
          <a:prstGeom prst="rect">
            <a:avLst/>
          </a:prstGeom>
          <a:noFill/>
        </p:spPr>
        <p:txBody>
          <a:bodyPr wrap="square" rtlCol="0">
            <a:spAutoFit/>
          </a:bodyPr>
          <a:lstStyle/>
          <a:p>
            <a:r>
              <a:rPr lang="en-US" dirty="0" smtClean="0"/>
              <a:t>Connection</a:t>
            </a:r>
          </a:p>
          <a:p>
            <a:r>
              <a:rPr lang="en-US" dirty="0" smtClean="0"/>
              <a:t>Observable</a:t>
            </a:r>
            <a:endParaRPr lang="en-US" dirty="0"/>
          </a:p>
        </p:txBody>
      </p:sp>
      <p:pic>
        <p:nvPicPr>
          <p:cNvPr id="8" name="Picture 7"/>
          <p:cNvPicPr>
            <a:picLocks noChangeAspect="1"/>
          </p:cNvPicPr>
          <p:nvPr/>
        </p:nvPicPr>
        <p:blipFill>
          <a:blip r:embed="rId4"/>
          <a:stretch>
            <a:fillRect/>
          </a:stretch>
        </p:blipFill>
        <p:spPr>
          <a:xfrm rot="1686108">
            <a:off x="3682984" y="2623511"/>
            <a:ext cx="425939" cy="450106"/>
          </a:xfrm>
          <a:prstGeom prst="rect">
            <a:avLst/>
          </a:prstGeom>
          <a:noFill/>
          <a:scene3d>
            <a:camera prst="orthographicFront">
              <a:rot lat="0" lon="10800000" rev="0"/>
            </a:camera>
            <a:lightRig rig="threePt" dir="t"/>
          </a:scene3d>
        </p:spPr>
      </p:pic>
      <p:sp>
        <p:nvSpPr>
          <p:cNvPr id="3" name="TextBox 2"/>
          <p:cNvSpPr txBox="1"/>
          <p:nvPr/>
        </p:nvSpPr>
        <p:spPr>
          <a:xfrm>
            <a:off x="4189826" y="2484879"/>
            <a:ext cx="4906048" cy="369332"/>
          </a:xfrm>
          <a:prstGeom prst="rect">
            <a:avLst/>
          </a:prstGeom>
          <a:noFill/>
        </p:spPr>
        <p:txBody>
          <a:bodyPr wrap="square" rtlCol="0">
            <a:spAutoFit/>
          </a:bodyPr>
          <a:lstStyle/>
          <a:p>
            <a:r>
              <a:rPr lang="en-US" dirty="0" err="1" smtClean="0"/>
              <a:t>doOnNext</a:t>
            </a:r>
            <a:r>
              <a:rPr lang="en-US" dirty="0" smtClean="0"/>
              <a:t> (</a:t>
            </a:r>
            <a:r>
              <a:rPr lang="en-US" dirty="0" err="1" smtClean="0"/>
              <a:t>vstat</a:t>
            </a:r>
            <a:r>
              <a:rPr lang="en-US" dirty="0" smtClean="0"/>
              <a:t> call) </a:t>
            </a:r>
            <a:r>
              <a:rPr lang="en-US" dirty="0" smtClean="0">
                <a:sym typeface="Wingdings"/>
              </a:rPr>
              <a:t> </a:t>
            </a:r>
            <a:r>
              <a:rPr lang="en-US" dirty="0" smtClean="0"/>
              <a:t>   </a:t>
            </a:r>
            <a:endParaRPr lang="en-US" dirty="0"/>
          </a:p>
        </p:txBody>
      </p:sp>
      <p:pic>
        <p:nvPicPr>
          <p:cNvPr id="4" name="Picture 3"/>
          <p:cNvPicPr>
            <a:picLocks noChangeAspect="1"/>
          </p:cNvPicPr>
          <p:nvPr/>
        </p:nvPicPr>
        <p:blipFill>
          <a:blip r:embed="rId5"/>
          <a:stretch>
            <a:fillRect/>
          </a:stretch>
        </p:blipFill>
        <p:spPr>
          <a:xfrm>
            <a:off x="6985464" y="2325174"/>
            <a:ext cx="514567" cy="627771"/>
          </a:xfrm>
          <a:prstGeom prst="rect">
            <a:avLst/>
          </a:prstGeom>
        </p:spPr>
      </p:pic>
      <p:sp>
        <p:nvSpPr>
          <p:cNvPr id="5" name="Slide Number Placeholder 4"/>
          <p:cNvSpPr>
            <a:spLocks noGrp="1"/>
          </p:cNvSpPr>
          <p:nvPr>
            <p:ph type="sldNum" sz="quarter" idx="12"/>
          </p:nvPr>
        </p:nvSpPr>
        <p:spPr/>
        <p:txBody>
          <a:bodyPr/>
          <a:lstStyle/>
          <a:p>
            <a:fld id="{398CF32F-FAD9-DA43-9395-1201D4C77C9A}" type="slidenum">
              <a:rPr lang="en-US" smtClean="0"/>
              <a:t>20</a:t>
            </a:fld>
            <a:endParaRPr lang="en-US"/>
          </a:p>
        </p:txBody>
      </p:sp>
    </p:spTree>
    <p:extLst>
      <p:ext uri="{BB962C8B-B14F-4D97-AF65-F5344CB8AC3E}">
        <p14:creationId xmlns:p14="http://schemas.microsoft.com/office/powerpoint/2010/main" val="1994357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23857" y="2604378"/>
            <a:ext cx="9994900" cy="2832100"/>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553452" y="980394"/>
            <a:ext cx="10335126" cy="706964"/>
          </a:xfrm>
        </p:spPr>
        <p:txBody>
          <a:bodyPr/>
          <a:lstStyle/>
          <a:p>
            <a:r>
              <a:rPr lang="en-US" sz="3000" dirty="0" err="1" smtClean="0">
                <a:ea typeface="+mj-lt"/>
                <a:cs typeface="+mj-lt"/>
              </a:rPr>
              <a:t>ZoneLighting</a:t>
            </a:r>
            <a:r>
              <a:rPr lang="en-US" sz="3000" dirty="0" smtClean="0">
                <a:ea typeface="+mj-lt"/>
                <a:cs typeface="+mj-lt"/>
              </a:rPr>
              <a:t> Polling Marble Diagram (what we want)</a:t>
            </a:r>
            <a:endParaRPr lang="en-US" sz="3000"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TextBox 6"/>
          <p:cNvSpPr txBox="1"/>
          <p:nvPr/>
        </p:nvSpPr>
        <p:spPr>
          <a:xfrm>
            <a:off x="1840674" y="4020428"/>
            <a:ext cx="1793174" cy="646331"/>
          </a:xfrm>
          <a:prstGeom prst="rect">
            <a:avLst/>
          </a:prstGeom>
          <a:noFill/>
        </p:spPr>
        <p:txBody>
          <a:bodyPr wrap="square" rtlCol="0">
            <a:spAutoFit/>
          </a:bodyPr>
          <a:lstStyle/>
          <a:p>
            <a:r>
              <a:rPr lang="en-US" dirty="0" smtClean="0"/>
              <a:t>Polling Observable</a:t>
            </a:r>
            <a:endParaRPr lang="en-US" dirty="0"/>
          </a:p>
        </p:txBody>
      </p:sp>
      <p:sp>
        <p:nvSpPr>
          <p:cNvPr id="9" name="TextBox 8"/>
          <p:cNvSpPr txBox="1"/>
          <p:nvPr/>
        </p:nvSpPr>
        <p:spPr>
          <a:xfrm>
            <a:off x="1840674" y="4739657"/>
            <a:ext cx="1793174" cy="369332"/>
          </a:xfrm>
          <a:prstGeom prst="rect">
            <a:avLst/>
          </a:prstGeom>
          <a:noFill/>
        </p:spPr>
        <p:txBody>
          <a:bodyPr wrap="square" rtlCol="0">
            <a:spAutoFit/>
          </a:bodyPr>
          <a:lstStyle/>
          <a:p>
            <a:r>
              <a:rPr lang="en-US" smtClean="0"/>
              <a:t>Time (s)</a:t>
            </a:r>
            <a:endParaRPr lang="en-US" dirty="0"/>
          </a:p>
        </p:txBody>
      </p:sp>
      <p:sp>
        <p:nvSpPr>
          <p:cNvPr id="11" name="TextBox 10"/>
          <p:cNvSpPr txBox="1"/>
          <p:nvPr/>
        </p:nvSpPr>
        <p:spPr>
          <a:xfrm>
            <a:off x="258367" y="3119382"/>
            <a:ext cx="1793174" cy="646331"/>
          </a:xfrm>
          <a:prstGeom prst="rect">
            <a:avLst/>
          </a:prstGeom>
          <a:noFill/>
        </p:spPr>
        <p:txBody>
          <a:bodyPr wrap="square" rtlCol="0">
            <a:spAutoFit/>
          </a:bodyPr>
          <a:lstStyle/>
          <a:p>
            <a:r>
              <a:rPr lang="en-US" dirty="0" smtClean="0"/>
              <a:t>Connection</a:t>
            </a:r>
          </a:p>
          <a:p>
            <a:r>
              <a:rPr lang="en-US" dirty="0" smtClean="0"/>
              <a:t>Observable</a:t>
            </a:r>
            <a:endParaRPr lang="en-US" dirty="0"/>
          </a:p>
        </p:txBody>
      </p:sp>
      <p:sp>
        <p:nvSpPr>
          <p:cNvPr id="4" name="Slide Number Placeholder 3"/>
          <p:cNvSpPr>
            <a:spLocks noGrp="1"/>
          </p:cNvSpPr>
          <p:nvPr>
            <p:ph type="sldNum" sz="quarter" idx="12"/>
          </p:nvPr>
        </p:nvSpPr>
        <p:spPr/>
        <p:txBody>
          <a:bodyPr/>
          <a:lstStyle/>
          <a:p>
            <a:fld id="{398CF32F-FAD9-DA43-9395-1201D4C77C9A}" type="slidenum">
              <a:rPr lang="en-US" smtClean="0"/>
              <a:t>21</a:t>
            </a:fld>
            <a:endParaRPr lang="en-US"/>
          </a:p>
        </p:txBody>
      </p:sp>
    </p:spTree>
    <p:extLst>
      <p:ext uri="{BB962C8B-B14F-4D97-AF65-F5344CB8AC3E}">
        <p14:creationId xmlns:p14="http://schemas.microsoft.com/office/powerpoint/2010/main" val="1648504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5" name="Slide Number Placeholder 4"/>
          <p:cNvSpPr>
            <a:spLocks noGrp="1"/>
          </p:cNvSpPr>
          <p:nvPr>
            <p:ph type="sldNum" sz="quarter" idx="12"/>
          </p:nvPr>
        </p:nvSpPr>
        <p:spPr/>
        <p:txBody>
          <a:bodyPr/>
          <a:lstStyle/>
          <a:p>
            <a:fld id="{398CF32F-FAD9-DA43-9395-1201D4C77C9A}" type="slidenum">
              <a:rPr lang="en-US" smtClean="0"/>
              <a:t>22</a:t>
            </a:fld>
            <a:endParaRPr lang="en-US"/>
          </a:p>
        </p:txBody>
      </p:sp>
      <p:sp>
        <p:nvSpPr>
          <p:cNvPr id="7" name="Rectangle 6"/>
          <p:cNvSpPr/>
          <p:nvPr/>
        </p:nvSpPr>
        <p:spPr>
          <a:xfrm>
            <a:off x="808893" y="2431142"/>
            <a:ext cx="11383107" cy="4195316"/>
          </a:xfrm>
          <a:prstGeom prst="rect">
            <a:avLst/>
          </a:prstGeom>
        </p:spPr>
        <p:txBody>
          <a:bodyPr wrap="square">
            <a:spAutoFit/>
          </a:bodyPr>
          <a:lstStyle/>
          <a:p>
            <a:pPr>
              <a:lnSpc>
                <a:spcPct val="130000"/>
              </a:lnSpc>
            </a:pPr>
            <a:r>
              <a:rPr lang="en-US" sz="2600" dirty="0" smtClean="0"/>
              <a:t>fun </a:t>
            </a:r>
            <a:r>
              <a:rPr lang="en-US" sz="2600" dirty="0" err="1" smtClean="0"/>
              <a:t>pollZoneLightingStatus</a:t>
            </a:r>
            <a:r>
              <a:rPr lang="en-US" sz="2600" dirty="0" smtClean="0"/>
              <a:t>() {</a:t>
            </a:r>
            <a:br>
              <a:rPr lang="en-US" sz="2600" dirty="0" smtClean="0"/>
            </a:br>
            <a:r>
              <a:rPr lang="en-US" sz="2600" dirty="0" smtClean="0"/>
              <a:t>    </a:t>
            </a:r>
            <a:r>
              <a:rPr lang="en-US" sz="2600" dirty="0"/>
              <a:t> </a:t>
            </a:r>
            <a:r>
              <a:rPr lang="en-US" sz="2600" dirty="0" smtClean="0"/>
              <a:t> </a:t>
            </a:r>
            <a:r>
              <a:rPr lang="en-US" sz="2600" dirty="0" err="1" smtClean="0"/>
              <a:t>getConnection</a:t>
            </a:r>
            <a:r>
              <a:rPr lang="en-US" sz="2600" dirty="0" smtClean="0"/>
              <a:t>()</a:t>
            </a:r>
            <a:br>
              <a:rPr lang="en-US" sz="2600" dirty="0" smtClean="0"/>
            </a:br>
            <a:r>
              <a:rPr lang="en-US" sz="2600" dirty="0" smtClean="0"/>
              <a:t>               .</a:t>
            </a:r>
            <a:r>
              <a:rPr lang="en-US" sz="2600" dirty="0" err="1" smtClean="0"/>
              <a:t>doOnNext</a:t>
            </a:r>
            <a:r>
              <a:rPr lang="en-US" sz="2600" dirty="0" smtClean="0"/>
              <a:t>(</a:t>
            </a:r>
            <a:r>
              <a:rPr lang="en-US" sz="2600" dirty="0" err="1" smtClean="0"/>
              <a:t>setInitialState</a:t>
            </a:r>
            <a:r>
              <a:rPr lang="en-US" sz="2600" dirty="0" smtClean="0"/>
              <a:t>())</a:t>
            </a:r>
            <a:br>
              <a:rPr lang="en-US" sz="2600" dirty="0" smtClean="0"/>
            </a:br>
            <a:r>
              <a:rPr lang="en-US" sz="2600" dirty="0" smtClean="0"/>
              <a:t>               .</a:t>
            </a:r>
            <a:r>
              <a:rPr lang="en-US" sz="2600" dirty="0" err="1" smtClean="0"/>
              <a:t>switchMap</a:t>
            </a:r>
            <a:r>
              <a:rPr lang="en-US" sz="2600" dirty="0" smtClean="0"/>
              <a:t> </a:t>
            </a:r>
            <a:r>
              <a:rPr lang="en-US" sz="2600" b="1" dirty="0" smtClean="0"/>
              <a:t>{ </a:t>
            </a:r>
            <a:r>
              <a:rPr lang="en-US" sz="2600" dirty="0" err="1" smtClean="0"/>
              <a:t>connectionType</a:t>
            </a:r>
            <a:r>
              <a:rPr lang="en-US" sz="2600" dirty="0" smtClean="0"/>
              <a:t> </a:t>
            </a:r>
            <a:r>
              <a:rPr lang="en-US" sz="2600" b="1" dirty="0" smtClean="0"/>
              <a:t>-&gt;</a:t>
            </a:r>
            <a:br>
              <a:rPr lang="en-US" sz="2600" b="1" dirty="0" smtClean="0"/>
            </a:br>
            <a:r>
              <a:rPr lang="en-US" sz="2600" b="1" dirty="0" smtClean="0"/>
              <a:t>                      </a:t>
            </a:r>
            <a:r>
              <a:rPr lang="en-US" sz="2600" dirty="0" err="1" smtClean="0"/>
              <a:t>startPollingVehicleStatus</a:t>
            </a:r>
            <a:r>
              <a:rPr lang="en-US" sz="2600" dirty="0" smtClean="0"/>
              <a:t>(</a:t>
            </a:r>
            <a:r>
              <a:rPr lang="en-US" sz="2600" dirty="0" err="1" smtClean="0"/>
              <a:t>connectionType</a:t>
            </a:r>
            <a:r>
              <a:rPr lang="en-US" sz="2600" dirty="0" smtClean="0"/>
              <a:t>)</a:t>
            </a:r>
          </a:p>
          <a:p>
            <a:pPr>
              <a:lnSpc>
                <a:spcPct val="130000"/>
              </a:lnSpc>
            </a:pPr>
            <a:r>
              <a:rPr lang="en-US" sz="2600" dirty="0"/>
              <a:t>	</a:t>
            </a:r>
            <a:r>
              <a:rPr lang="en-US" sz="2600" dirty="0" smtClean="0"/>
              <a:t>	      .</a:t>
            </a:r>
            <a:r>
              <a:rPr lang="en-US" sz="2600" b="1" dirty="0" err="1" smtClean="0">
                <a:solidFill>
                  <a:srgbClr val="0070C0"/>
                </a:solidFill>
              </a:rPr>
              <a:t>startWith</a:t>
            </a:r>
            <a:r>
              <a:rPr lang="en-US" sz="2600" dirty="0" smtClean="0"/>
              <a:t>(</a:t>
            </a:r>
            <a:r>
              <a:rPr lang="en-US" sz="2600" b="1" dirty="0" err="1" smtClean="0">
                <a:solidFill>
                  <a:srgbClr val="FF0000"/>
                </a:solidFill>
              </a:rPr>
              <a:t>fetchZoneLighting</a:t>
            </a:r>
            <a:r>
              <a:rPr lang="en-US" sz="2600" b="1" dirty="0" smtClean="0">
                <a:solidFill>
                  <a:srgbClr val="FF0000"/>
                </a:solidFill>
              </a:rPr>
              <a:t>()) </a:t>
            </a:r>
            <a:r>
              <a:rPr lang="en-US" sz="2600" b="1" dirty="0" smtClean="0"/>
              <a:t>}</a:t>
            </a:r>
            <a:br>
              <a:rPr lang="en-US" sz="2600" b="1" dirty="0" smtClean="0"/>
            </a:br>
            <a:r>
              <a:rPr lang="en-US" sz="2600" b="1" dirty="0" smtClean="0"/>
              <a:t>               </a:t>
            </a:r>
            <a:r>
              <a:rPr lang="en-US" sz="2600" dirty="0" smtClean="0"/>
              <a:t>.subscribe(</a:t>
            </a:r>
            <a:r>
              <a:rPr lang="en-US" sz="2600" b="1" dirty="0" smtClean="0"/>
              <a:t>{</a:t>
            </a:r>
            <a:r>
              <a:rPr lang="en-US" sz="2600" dirty="0" err="1" smtClean="0"/>
              <a:t>setZoneLights</a:t>
            </a:r>
            <a:r>
              <a:rPr lang="en-US" sz="2600" dirty="0" smtClean="0"/>
              <a:t>(</a:t>
            </a:r>
            <a:r>
              <a:rPr lang="en-US" sz="2600" dirty="0" err="1" smtClean="0"/>
              <a:t>zoneLightUiModel</a:t>
            </a:r>
            <a:r>
              <a:rPr lang="en-US" sz="2600" dirty="0" smtClean="0"/>
              <a:t>) </a:t>
            </a:r>
            <a:r>
              <a:rPr lang="en-US" sz="2600" b="1" dirty="0" smtClean="0"/>
              <a:t>}</a:t>
            </a:r>
            <a:r>
              <a:rPr lang="en-US" sz="2600" dirty="0" smtClean="0"/>
              <a:t> </a:t>
            </a:r>
            <a:br>
              <a:rPr lang="en-US" sz="2600" dirty="0" smtClean="0"/>
            </a:br>
            <a:r>
              <a:rPr lang="en-US" sz="2600" dirty="0" smtClean="0"/>
              <a:t>}</a:t>
            </a:r>
            <a:endParaRPr lang="en-US" sz="2600" dirty="0"/>
          </a:p>
        </p:txBody>
      </p:sp>
      <p:sp>
        <p:nvSpPr>
          <p:cNvPr id="8" name="TextBox 7"/>
          <p:cNvSpPr txBox="1"/>
          <p:nvPr/>
        </p:nvSpPr>
        <p:spPr>
          <a:xfrm>
            <a:off x="7050340" y="2431142"/>
            <a:ext cx="5974813" cy="1015663"/>
          </a:xfrm>
          <a:prstGeom prst="rect">
            <a:avLst/>
          </a:prstGeom>
          <a:noFill/>
        </p:spPr>
        <p:txBody>
          <a:bodyPr wrap="square" rtlCol="0">
            <a:spAutoFit/>
          </a:bodyPr>
          <a:lstStyle/>
          <a:p>
            <a:r>
              <a:rPr lang="en-US" sz="2000" dirty="0" smtClean="0"/>
              <a:t>Problems:</a:t>
            </a:r>
          </a:p>
          <a:p>
            <a:r>
              <a:rPr lang="en-US" sz="2000" strike="sngStrike" dirty="0" smtClean="0"/>
              <a:t>1. Break consistent error </a:t>
            </a:r>
            <a:r>
              <a:rPr lang="en-US" sz="2000" strike="sngStrike" dirty="0" err="1" smtClean="0"/>
              <a:t>behaviour</a:t>
            </a:r>
            <a:endParaRPr lang="en-US" sz="2000" strike="sngStrike" dirty="0" smtClean="0"/>
          </a:p>
          <a:p>
            <a:r>
              <a:rPr lang="en-US" sz="2000" strike="sngStrike" dirty="0" smtClean="0"/>
              <a:t>2</a:t>
            </a:r>
            <a:r>
              <a:rPr lang="en-US" sz="2000" strike="sngStrike" smtClean="0"/>
              <a:t>. </a:t>
            </a:r>
            <a:r>
              <a:rPr lang="en-US" sz="2000" strike="sngStrike" smtClean="0"/>
              <a:t>Code not easy to read/imperative</a:t>
            </a:r>
            <a:endParaRPr lang="en-US" sz="2000" strike="sngStrike" dirty="0" smtClean="0"/>
          </a:p>
        </p:txBody>
      </p:sp>
      <p:sp>
        <p:nvSpPr>
          <p:cNvPr id="9" name="Rectangle 8"/>
          <p:cNvSpPr/>
          <p:nvPr/>
        </p:nvSpPr>
        <p:spPr>
          <a:xfrm>
            <a:off x="6760564" y="2399463"/>
            <a:ext cx="5156617" cy="12142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036678" y="3034902"/>
            <a:ext cx="9994900" cy="28321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492" y="-5890"/>
            <a:ext cx="9106579" cy="2580390"/>
          </a:xfrm>
          <a:prstGeom prst="rect">
            <a:avLst/>
          </a:prstGeom>
        </p:spPr>
      </p:pic>
      <p:cxnSp>
        <p:nvCxnSpPr>
          <p:cNvPr id="8" name="Straight Connector 7"/>
          <p:cNvCxnSpPr/>
          <p:nvPr/>
        </p:nvCxnSpPr>
        <p:spPr>
          <a:xfrm flipV="1">
            <a:off x="0" y="2774618"/>
            <a:ext cx="12192000" cy="90152"/>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130132" y="1188436"/>
            <a:ext cx="2242922" cy="646331"/>
          </a:xfrm>
          <a:prstGeom prst="rect">
            <a:avLst/>
          </a:prstGeom>
          <a:noFill/>
        </p:spPr>
        <p:txBody>
          <a:bodyPr wrap="none" rtlCol="0">
            <a:spAutoFit/>
          </a:bodyPr>
          <a:lstStyle/>
          <a:p>
            <a:r>
              <a:rPr lang="en-US" sz="3600" b="1" dirty="0" smtClean="0"/>
              <a:t>Before fix</a:t>
            </a:r>
            <a:endParaRPr lang="en-US" sz="3600" b="1" dirty="0"/>
          </a:p>
        </p:txBody>
      </p:sp>
      <p:sp>
        <p:nvSpPr>
          <p:cNvPr id="10" name="TextBox 9"/>
          <p:cNvSpPr txBox="1"/>
          <p:nvPr/>
        </p:nvSpPr>
        <p:spPr>
          <a:xfrm>
            <a:off x="370763" y="4450952"/>
            <a:ext cx="1864613" cy="646331"/>
          </a:xfrm>
          <a:prstGeom prst="rect">
            <a:avLst/>
          </a:prstGeom>
          <a:noFill/>
        </p:spPr>
        <p:txBody>
          <a:bodyPr wrap="none" rtlCol="0">
            <a:spAutoFit/>
          </a:bodyPr>
          <a:lstStyle/>
          <a:p>
            <a:r>
              <a:rPr lang="en-US" sz="3600" b="1" dirty="0" smtClean="0"/>
              <a:t>After fix</a:t>
            </a:r>
            <a:endParaRPr lang="en-US" sz="3600" b="1" dirty="0"/>
          </a:p>
        </p:txBody>
      </p:sp>
      <p:sp>
        <p:nvSpPr>
          <p:cNvPr id="15" name="Rectangle 14">
            <a:extLst>
              <a:ext uri="{FF2B5EF4-FFF2-40B4-BE49-F238E27FC236}">
                <a16:creationId xmlns="" xmlns:a16="http://schemas.microsoft.com/office/drawing/2014/main" id="{3ABE1E53-837B-4F13-8FD0-C7B3904544FC}"/>
              </a:ext>
            </a:extLst>
          </p:cNvPr>
          <p:cNvSpPr/>
          <p:nvPr/>
        </p:nvSpPr>
        <p:spPr>
          <a:xfrm>
            <a:off x="5818403" y="501152"/>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2" name="Slide Number Placeholder 1"/>
          <p:cNvSpPr>
            <a:spLocks noGrp="1"/>
          </p:cNvSpPr>
          <p:nvPr>
            <p:ph type="sldNum" sz="quarter" idx="12"/>
          </p:nvPr>
        </p:nvSpPr>
        <p:spPr/>
        <p:txBody>
          <a:bodyPr/>
          <a:lstStyle/>
          <a:p>
            <a:fld id="{398CF32F-FAD9-DA43-9395-1201D4C77C9A}" type="slidenum">
              <a:rPr lang="en-US" smtClean="0"/>
              <a:t>23</a:t>
            </a:fld>
            <a:endParaRPr lang="en-US"/>
          </a:p>
        </p:txBody>
      </p:sp>
    </p:spTree>
    <p:extLst>
      <p:ext uri="{BB962C8B-B14F-4D97-AF65-F5344CB8AC3E}">
        <p14:creationId xmlns:p14="http://schemas.microsoft.com/office/powerpoint/2010/main" val="624306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sz="2600" dirty="0" smtClean="0"/>
              <a:t>Second example – Autocomplete search in Find</a:t>
            </a:r>
            <a:endParaRPr lang="en-US" sz="2600" dirty="0"/>
          </a:p>
        </p:txBody>
      </p:sp>
      <p:sp>
        <p:nvSpPr>
          <p:cNvPr id="2" name="Slide Number Placeholder 1"/>
          <p:cNvSpPr>
            <a:spLocks noGrp="1"/>
          </p:cNvSpPr>
          <p:nvPr>
            <p:ph type="sldNum" sz="quarter" idx="12"/>
          </p:nvPr>
        </p:nvSpPr>
        <p:spPr/>
        <p:txBody>
          <a:bodyPr/>
          <a:lstStyle/>
          <a:p>
            <a:fld id="{398CF32F-FAD9-DA43-9395-1201D4C77C9A}" type="slidenum">
              <a:rPr lang="en-US" smtClean="0"/>
              <a:t>24</a:t>
            </a:fld>
            <a:endParaRPr lang="en-US"/>
          </a:p>
        </p:txBody>
      </p:sp>
    </p:spTree>
    <p:extLst>
      <p:ext uri="{BB962C8B-B14F-4D97-AF65-F5344CB8AC3E}">
        <p14:creationId xmlns:p14="http://schemas.microsoft.com/office/powerpoint/2010/main" val="1793280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2" name="TextBox 1"/>
          <p:cNvSpPr txBox="1"/>
          <p:nvPr/>
        </p:nvSpPr>
        <p:spPr>
          <a:xfrm>
            <a:off x="5565228" y="3231931"/>
            <a:ext cx="184731" cy="369332"/>
          </a:xfrm>
          <a:prstGeom prst="rect">
            <a:avLst/>
          </a:prstGeom>
          <a:noFill/>
        </p:spPr>
        <p:txBody>
          <a:bodyPr wrap="none" rtlCol="0">
            <a:spAutoFit/>
          </a:bodyPr>
          <a:lstStyle/>
          <a:p>
            <a:endParaRPr lang="en-US" dirty="0"/>
          </a:p>
        </p:txBody>
      </p:sp>
      <p:pic>
        <p:nvPicPr>
          <p:cNvPr id="5" name="find suggestions are ther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2020" y="63582"/>
            <a:ext cx="3167583" cy="6794418"/>
          </a:xfrm>
          <a:prstGeom prst="rect">
            <a:avLst/>
          </a:prstGeom>
        </p:spPr>
      </p:pic>
      <p:sp>
        <p:nvSpPr>
          <p:cNvPr id="6" name="TextBox 5"/>
          <p:cNvSpPr txBox="1"/>
          <p:nvPr/>
        </p:nvSpPr>
        <p:spPr>
          <a:xfrm>
            <a:off x="648625" y="2812087"/>
            <a:ext cx="3893395" cy="1754326"/>
          </a:xfrm>
          <a:prstGeom prst="rect">
            <a:avLst/>
          </a:prstGeom>
          <a:noFill/>
        </p:spPr>
        <p:txBody>
          <a:bodyPr wrap="square" rtlCol="0">
            <a:spAutoFit/>
          </a:bodyPr>
          <a:lstStyle/>
          <a:p>
            <a:r>
              <a:rPr lang="en-US" sz="3600" b="1" smtClean="0"/>
              <a:t>Find autocomplete search in master</a:t>
            </a:r>
            <a:endParaRPr lang="en-US" sz="3600" b="1" dirty="0"/>
          </a:p>
        </p:txBody>
      </p:sp>
      <p:sp>
        <p:nvSpPr>
          <p:cNvPr id="3" name="Slide Number Placeholder 2"/>
          <p:cNvSpPr>
            <a:spLocks noGrp="1"/>
          </p:cNvSpPr>
          <p:nvPr>
            <p:ph type="sldNum" sz="quarter" idx="12"/>
          </p:nvPr>
        </p:nvSpPr>
        <p:spPr/>
        <p:txBody>
          <a:bodyPr/>
          <a:lstStyle/>
          <a:p>
            <a:fld id="{398CF32F-FAD9-DA43-9395-1201D4C77C9A}" type="slidenum">
              <a:rPr lang="en-US" smtClean="0"/>
              <a:t>25</a:t>
            </a:fld>
            <a:endParaRPr lang="en-US"/>
          </a:p>
        </p:txBody>
      </p:sp>
    </p:spTree>
    <p:extLst>
      <p:ext uri="{BB962C8B-B14F-4D97-AF65-F5344CB8AC3E}">
        <p14:creationId xmlns:p14="http://schemas.microsoft.com/office/powerpoint/2010/main" val="46115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844177" y="941011"/>
            <a:ext cx="10503646" cy="706964"/>
          </a:xfrm>
        </p:spPr>
        <p:txBody>
          <a:bodyPr/>
          <a:lstStyle/>
          <a:p>
            <a:r>
              <a:rPr lang="en-US" dirty="0" smtClean="0">
                <a:ea typeface="+mj-lt"/>
                <a:cs typeface="+mj-lt"/>
              </a:rPr>
              <a:t>Find autocomplete - High Level Diagram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3" name="Picture 2"/>
          <p:cNvPicPr>
            <a:picLocks noChangeAspect="1"/>
          </p:cNvPicPr>
          <p:nvPr/>
        </p:nvPicPr>
        <p:blipFill>
          <a:blip r:embed="rId3"/>
          <a:stretch>
            <a:fillRect/>
          </a:stretch>
        </p:blipFill>
        <p:spPr>
          <a:xfrm>
            <a:off x="266904" y="3613666"/>
            <a:ext cx="11658191" cy="1823430"/>
          </a:xfrm>
          <a:prstGeom prst="rect">
            <a:avLst/>
          </a:prstGeom>
        </p:spPr>
      </p:pic>
      <p:sp>
        <p:nvSpPr>
          <p:cNvPr id="5" name="Slide Number Placeholder 4"/>
          <p:cNvSpPr>
            <a:spLocks noGrp="1"/>
          </p:cNvSpPr>
          <p:nvPr>
            <p:ph type="sldNum" sz="quarter" idx="12"/>
          </p:nvPr>
        </p:nvSpPr>
        <p:spPr/>
        <p:txBody>
          <a:bodyPr/>
          <a:lstStyle/>
          <a:p>
            <a:fld id="{398CF32F-FAD9-DA43-9395-1201D4C77C9A}" type="slidenum">
              <a:rPr lang="en-US" smtClean="0"/>
              <a:t>26</a:t>
            </a:fld>
            <a:endParaRPr lang="en-US"/>
          </a:p>
        </p:txBody>
      </p:sp>
    </p:spTree>
    <p:extLst>
      <p:ext uri="{BB962C8B-B14F-4D97-AF65-F5344CB8AC3E}">
        <p14:creationId xmlns:p14="http://schemas.microsoft.com/office/powerpoint/2010/main" val="785209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Find Autocomplete Search</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8" name="Slide Number Placeholder 7"/>
          <p:cNvSpPr>
            <a:spLocks noGrp="1"/>
          </p:cNvSpPr>
          <p:nvPr>
            <p:ph type="sldNum" sz="quarter" idx="12"/>
          </p:nvPr>
        </p:nvSpPr>
        <p:spPr/>
        <p:txBody>
          <a:bodyPr/>
          <a:lstStyle/>
          <a:p>
            <a:fld id="{398CF32F-FAD9-DA43-9395-1201D4C77C9A}" type="slidenum">
              <a:rPr lang="en-US" smtClean="0"/>
              <a:t>27</a:t>
            </a:fld>
            <a:endParaRPr lang="en-US"/>
          </a:p>
        </p:txBody>
      </p:sp>
      <p:sp>
        <p:nvSpPr>
          <p:cNvPr id="7" name="Rectangle 6"/>
          <p:cNvSpPr/>
          <p:nvPr/>
        </p:nvSpPr>
        <p:spPr>
          <a:xfrm>
            <a:off x="314618" y="2651169"/>
            <a:ext cx="11877382" cy="3155031"/>
          </a:xfrm>
          <a:prstGeom prst="rect">
            <a:avLst/>
          </a:prstGeom>
        </p:spPr>
        <p:txBody>
          <a:bodyPr wrap="square">
            <a:spAutoFit/>
          </a:bodyPr>
          <a:lstStyle/>
          <a:p>
            <a:pPr>
              <a:lnSpc>
                <a:spcPct val="130000"/>
              </a:lnSpc>
            </a:pPr>
            <a:r>
              <a:rPr lang="en-US" sz="2600" dirty="0" smtClean="0"/>
              <a:t>	 fun </a:t>
            </a:r>
            <a:r>
              <a:rPr lang="en-US" sz="2600" dirty="0" err="1" smtClean="0"/>
              <a:t>onTextChanged</a:t>
            </a:r>
            <a:r>
              <a:rPr lang="en-US" sz="2600" dirty="0" smtClean="0"/>
              <a:t>(query) {</a:t>
            </a:r>
          </a:p>
          <a:p>
            <a:pPr>
              <a:lnSpc>
                <a:spcPct val="130000"/>
              </a:lnSpc>
            </a:pPr>
            <a:r>
              <a:rPr lang="en-US" sz="2600" dirty="0"/>
              <a:t>	</a:t>
            </a:r>
            <a:r>
              <a:rPr lang="en-US" sz="2600" dirty="0" smtClean="0"/>
              <a:t>       if( </a:t>
            </a:r>
            <a:r>
              <a:rPr lang="en-US" sz="2600" dirty="0" err="1" smtClean="0"/>
              <a:t>query.length</a:t>
            </a:r>
            <a:r>
              <a:rPr lang="en-US" sz="2600" dirty="0" smtClean="0"/>
              <a:t> &gt;= 3 )</a:t>
            </a:r>
            <a:endParaRPr lang="en-US" sz="2600" dirty="0"/>
          </a:p>
          <a:p>
            <a:pPr>
              <a:lnSpc>
                <a:spcPct val="130000"/>
              </a:lnSpc>
            </a:pPr>
            <a:r>
              <a:rPr lang="en-US" sz="2600" dirty="0" smtClean="0"/>
              <a:t>                       </a:t>
            </a:r>
            <a:r>
              <a:rPr lang="en-US" sz="2600" dirty="0" err="1" smtClean="0"/>
              <a:t>getLocation</a:t>
            </a:r>
            <a:r>
              <a:rPr lang="en-US" sz="2600" dirty="0" smtClean="0"/>
              <a:t>()</a:t>
            </a:r>
          </a:p>
          <a:p>
            <a:pPr>
              <a:lnSpc>
                <a:spcPct val="130000"/>
              </a:lnSpc>
            </a:pPr>
            <a:r>
              <a:rPr lang="en-US" sz="2600" dirty="0"/>
              <a:t> </a:t>
            </a:r>
            <a:r>
              <a:rPr lang="en-US" sz="2600" dirty="0" smtClean="0"/>
              <a:t>                            .subscribe { location -&gt; </a:t>
            </a:r>
          </a:p>
          <a:p>
            <a:pPr>
              <a:lnSpc>
                <a:spcPct val="130000"/>
              </a:lnSpc>
            </a:pPr>
            <a:r>
              <a:rPr lang="en-US" sz="2600" dirty="0"/>
              <a:t> </a:t>
            </a:r>
            <a:r>
              <a:rPr lang="en-US" sz="2600" dirty="0" smtClean="0"/>
              <a:t>                                   </a:t>
            </a:r>
            <a:r>
              <a:rPr lang="en-US" sz="2600" dirty="0" err="1" smtClean="0"/>
              <a:t>getSuggestions</a:t>
            </a:r>
            <a:r>
              <a:rPr lang="en-US" sz="2600" dirty="0" smtClean="0"/>
              <a:t>(</a:t>
            </a:r>
            <a:r>
              <a:rPr lang="en-US" sz="2600" dirty="0" err="1" smtClean="0"/>
              <a:t>query,location</a:t>
            </a:r>
            <a:r>
              <a:rPr lang="en-US" sz="2600" dirty="0" smtClean="0"/>
              <a:t>) }</a:t>
            </a:r>
          </a:p>
          <a:p>
            <a:pPr>
              <a:lnSpc>
                <a:spcPct val="130000"/>
              </a:lnSpc>
            </a:pPr>
            <a:r>
              <a:rPr lang="en-US" sz="2600" dirty="0" smtClean="0"/>
              <a:t>                             }</a:t>
            </a:r>
            <a:endParaRPr lang="en-US" sz="2600" dirty="0"/>
          </a:p>
        </p:txBody>
      </p:sp>
    </p:spTree>
    <p:extLst>
      <p:ext uri="{BB962C8B-B14F-4D97-AF65-F5344CB8AC3E}">
        <p14:creationId xmlns:p14="http://schemas.microsoft.com/office/powerpoint/2010/main" val="1741056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413" y="1894933"/>
            <a:ext cx="11734800" cy="1718733"/>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Find Autocomplete </a:t>
            </a:r>
            <a:r>
              <a:rPr lang="en-US" dirty="0" smtClean="0">
                <a:ea typeface="+mj-lt"/>
                <a:cs typeface="+mj-lt"/>
              </a:rPr>
              <a:t>Search - Code</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11" name="Picture 10"/>
          <p:cNvPicPr>
            <a:picLocks noChangeAspect="1"/>
          </p:cNvPicPr>
          <p:nvPr/>
        </p:nvPicPr>
        <p:blipFill>
          <a:blip r:embed="rId4"/>
          <a:stretch>
            <a:fillRect/>
          </a:stretch>
        </p:blipFill>
        <p:spPr>
          <a:xfrm>
            <a:off x="6089650" y="3416300"/>
            <a:ext cx="12700" cy="25400"/>
          </a:xfrm>
          <a:prstGeom prst="rect">
            <a:avLst/>
          </a:prstGeom>
        </p:spPr>
      </p:pic>
      <p:pic>
        <p:nvPicPr>
          <p:cNvPr id="12" name="Picture 11"/>
          <p:cNvPicPr>
            <a:picLocks noChangeAspect="1"/>
          </p:cNvPicPr>
          <p:nvPr/>
        </p:nvPicPr>
        <p:blipFill>
          <a:blip r:embed="rId4"/>
          <a:stretch>
            <a:fillRect/>
          </a:stretch>
        </p:blipFill>
        <p:spPr>
          <a:xfrm>
            <a:off x="6242050" y="3568700"/>
            <a:ext cx="12700" cy="25400"/>
          </a:xfrm>
          <a:prstGeom prst="rect">
            <a:avLst/>
          </a:prstGeom>
        </p:spPr>
      </p:pic>
      <p:pic>
        <p:nvPicPr>
          <p:cNvPr id="14" name="Picture 13"/>
          <p:cNvPicPr>
            <a:picLocks noChangeAspect="1"/>
          </p:cNvPicPr>
          <p:nvPr/>
        </p:nvPicPr>
        <p:blipFill>
          <a:blip r:embed="rId4"/>
          <a:stretch>
            <a:fillRect/>
          </a:stretch>
        </p:blipFill>
        <p:spPr>
          <a:xfrm>
            <a:off x="6394450" y="3721100"/>
            <a:ext cx="12700" cy="25400"/>
          </a:xfrm>
          <a:prstGeom prst="rect">
            <a:avLst/>
          </a:prstGeom>
        </p:spPr>
      </p:pic>
      <p:sp>
        <p:nvSpPr>
          <p:cNvPr id="16" name="Slide Number Placeholder 15"/>
          <p:cNvSpPr>
            <a:spLocks noGrp="1"/>
          </p:cNvSpPr>
          <p:nvPr>
            <p:ph type="sldNum" sz="quarter" idx="12"/>
          </p:nvPr>
        </p:nvSpPr>
        <p:spPr/>
        <p:txBody>
          <a:bodyPr/>
          <a:lstStyle/>
          <a:p>
            <a:fld id="{398CF32F-FAD9-DA43-9395-1201D4C77C9A}" type="slidenum">
              <a:rPr lang="en-US" smtClean="0"/>
              <a:t>28</a:t>
            </a:fld>
            <a:endParaRPr lang="en-US"/>
          </a:p>
        </p:txBody>
      </p:sp>
      <p:sp>
        <p:nvSpPr>
          <p:cNvPr id="17" name="Rectangle 16"/>
          <p:cNvSpPr/>
          <p:nvPr/>
        </p:nvSpPr>
        <p:spPr>
          <a:xfrm>
            <a:off x="683895" y="3540503"/>
            <a:ext cx="11877382" cy="3155031"/>
          </a:xfrm>
          <a:prstGeom prst="rect">
            <a:avLst/>
          </a:prstGeom>
        </p:spPr>
        <p:txBody>
          <a:bodyPr wrap="square">
            <a:spAutoFit/>
          </a:bodyPr>
          <a:lstStyle/>
          <a:p>
            <a:pPr>
              <a:lnSpc>
                <a:spcPct val="130000"/>
              </a:lnSpc>
            </a:pPr>
            <a:r>
              <a:rPr lang="en-US" sz="2600" dirty="0" smtClean="0"/>
              <a:t>	 </a:t>
            </a:r>
            <a:r>
              <a:rPr lang="en-US" sz="2600" b="1" dirty="0" smtClean="0">
                <a:solidFill>
                  <a:srgbClr val="FF0000"/>
                </a:solidFill>
              </a:rPr>
              <a:t>fun </a:t>
            </a:r>
            <a:r>
              <a:rPr lang="en-US" sz="2600" b="1" dirty="0" err="1" smtClean="0">
                <a:solidFill>
                  <a:srgbClr val="FF0000"/>
                </a:solidFill>
              </a:rPr>
              <a:t>onTextChanged</a:t>
            </a:r>
            <a:r>
              <a:rPr lang="en-US" sz="2600" b="1" dirty="0" smtClean="0">
                <a:solidFill>
                  <a:srgbClr val="FF0000"/>
                </a:solidFill>
              </a:rPr>
              <a:t>(query)</a:t>
            </a:r>
            <a:r>
              <a:rPr lang="en-US" sz="2600" dirty="0" smtClean="0"/>
              <a:t> {</a:t>
            </a:r>
          </a:p>
          <a:p>
            <a:pPr>
              <a:lnSpc>
                <a:spcPct val="130000"/>
              </a:lnSpc>
            </a:pPr>
            <a:r>
              <a:rPr lang="en-US" sz="2600" dirty="0"/>
              <a:t>	</a:t>
            </a:r>
            <a:r>
              <a:rPr lang="en-US" sz="2600" dirty="0" smtClean="0"/>
              <a:t>       if( </a:t>
            </a:r>
            <a:r>
              <a:rPr lang="en-US" sz="2600" dirty="0" err="1" smtClean="0"/>
              <a:t>query.length</a:t>
            </a:r>
            <a:r>
              <a:rPr lang="en-US" sz="2600" dirty="0" smtClean="0"/>
              <a:t> &gt;= 3 )</a:t>
            </a:r>
            <a:endParaRPr lang="en-US" sz="2600" dirty="0"/>
          </a:p>
          <a:p>
            <a:pPr>
              <a:lnSpc>
                <a:spcPct val="130000"/>
              </a:lnSpc>
            </a:pPr>
            <a:r>
              <a:rPr lang="en-US" sz="2600" dirty="0" smtClean="0"/>
              <a:t>                       </a:t>
            </a:r>
            <a:r>
              <a:rPr lang="en-US" sz="2600" dirty="0" err="1" smtClean="0"/>
              <a:t>getLocation</a:t>
            </a:r>
            <a:r>
              <a:rPr lang="en-US" sz="2600" dirty="0" smtClean="0"/>
              <a:t>()</a:t>
            </a:r>
          </a:p>
          <a:p>
            <a:pPr>
              <a:lnSpc>
                <a:spcPct val="130000"/>
              </a:lnSpc>
            </a:pPr>
            <a:r>
              <a:rPr lang="en-US" sz="2600" dirty="0"/>
              <a:t> </a:t>
            </a:r>
            <a:r>
              <a:rPr lang="en-US" sz="2600" dirty="0" smtClean="0"/>
              <a:t>                            .subscribe { location -&gt; </a:t>
            </a:r>
          </a:p>
          <a:p>
            <a:pPr>
              <a:lnSpc>
                <a:spcPct val="130000"/>
              </a:lnSpc>
            </a:pPr>
            <a:r>
              <a:rPr lang="en-US" sz="2600" dirty="0"/>
              <a:t> </a:t>
            </a:r>
            <a:r>
              <a:rPr lang="en-US" sz="2600" dirty="0" smtClean="0"/>
              <a:t>                                   </a:t>
            </a:r>
            <a:r>
              <a:rPr lang="en-US" sz="2600" dirty="0" err="1" smtClean="0"/>
              <a:t>getSuggestions</a:t>
            </a:r>
            <a:r>
              <a:rPr lang="en-US" sz="2600" dirty="0" smtClean="0"/>
              <a:t>(</a:t>
            </a:r>
            <a:r>
              <a:rPr lang="en-US" sz="2600" dirty="0" err="1" smtClean="0"/>
              <a:t>query,location</a:t>
            </a:r>
            <a:r>
              <a:rPr lang="en-US" sz="2600" dirty="0" smtClean="0"/>
              <a:t>) }</a:t>
            </a:r>
          </a:p>
          <a:p>
            <a:pPr>
              <a:lnSpc>
                <a:spcPct val="130000"/>
              </a:lnSpc>
            </a:pPr>
            <a:r>
              <a:rPr lang="en-US" sz="2600" dirty="0" smtClean="0"/>
              <a:t>                             }</a:t>
            </a:r>
            <a:endParaRPr lang="en-US" sz="2600" dirty="0"/>
          </a:p>
        </p:txBody>
      </p:sp>
    </p:spTree>
    <p:extLst>
      <p:ext uri="{BB962C8B-B14F-4D97-AF65-F5344CB8AC3E}">
        <p14:creationId xmlns:p14="http://schemas.microsoft.com/office/powerpoint/2010/main" val="601803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020077"/>
            <a:ext cx="12192000" cy="1490405"/>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Find Autocomplete Search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10" name="Slide Number Placeholder 9"/>
          <p:cNvSpPr>
            <a:spLocks noGrp="1"/>
          </p:cNvSpPr>
          <p:nvPr>
            <p:ph type="sldNum" sz="quarter" idx="12"/>
          </p:nvPr>
        </p:nvSpPr>
        <p:spPr/>
        <p:txBody>
          <a:bodyPr/>
          <a:lstStyle/>
          <a:p>
            <a:fld id="{398CF32F-FAD9-DA43-9395-1201D4C77C9A}" type="slidenum">
              <a:rPr lang="en-US" smtClean="0"/>
              <a:t>29</a:t>
            </a:fld>
            <a:endParaRPr lang="en-US"/>
          </a:p>
        </p:txBody>
      </p:sp>
      <p:sp>
        <p:nvSpPr>
          <p:cNvPr id="11" name="Rectangle 10"/>
          <p:cNvSpPr/>
          <p:nvPr/>
        </p:nvSpPr>
        <p:spPr>
          <a:xfrm>
            <a:off x="631141" y="3539210"/>
            <a:ext cx="11877382" cy="3155031"/>
          </a:xfrm>
          <a:prstGeom prst="rect">
            <a:avLst/>
          </a:prstGeom>
        </p:spPr>
        <p:txBody>
          <a:bodyPr wrap="square">
            <a:spAutoFit/>
          </a:bodyPr>
          <a:lstStyle/>
          <a:p>
            <a:pPr>
              <a:lnSpc>
                <a:spcPct val="130000"/>
              </a:lnSpc>
            </a:pPr>
            <a:r>
              <a:rPr lang="en-US" sz="2600" dirty="0" smtClean="0"/>
              <a:t>	 fun </a:t>
            </a:r>
            <a:r>
              <a:rPr lang="en-US" sz="2600" dirty="0" err="1" smtClean="0"/>
              <a:t>onTextChanged</a:t>
            </a:r>
            <a:r>
              <a:rPr lang="en-US" sz="2600" dirty="0" smtClean="0"/>
              <a:t>(query) {</a:t>
            </a:r>
          </a:p>
          <a:p>
            <a:pPr>
              <a:lnSpc>
                <a:spcPct val="130000"/>
              </a:lnSpc>
            </a:pPr>
            <a:r>
              <a:rPr lang="en-US" sz="2600" dirty="0"/>
              <a:t>	</a:t>
            </a:r>
            <a:r>
              <a:rPr lang="en-US" sz="2600" dirty="0" smtClean="0"/>
              <a:t>       </a:t>
            </a:r>
            <a:r>
              <a:rPr lang="en-US" sz="2600" b="1" dirty="0" smtClean="0">
                <a:solidFill>
                  <a:srgbClr val="FF0000"/>
                </a:solidFill>
              </a:rPr>
              <a:t>if( </a:t>
            </a:r>
            <a:r>
              <a:rPr lang="en-US" sz="2600" b="1" dirty="0" err="1" smtClean="0">
                <a:solidFill>
                  <a:srgbClr val="FF0000"/>
                </a:solidFill>
              </a:rPr>
              <a:t>query.length</a:t>
            </a:r>
            <a:r>
              <a:rPr lang="en-US" sz="2600" b="1" dirty="0" smtClean="0">
                <a:solidFill>
                  <a:srgbClr val="FF0000"/>
                </a:solidFill>
              </a:rPr>
              <a:t> &gt;= 3 )</a:t>
            </a:r>
            <a:endParaRPr lang="en-US" sz="2600" b="1" dirty="0">
              <a:solidFill>
                <a:srgbClr val="FF0000"/>
              </a:solidFill>
            </a:endParaRPr>
          </a:p>
          <a:p>
            <a:pPr>
              <a:lnSpc>
                <a:spcPct val="130000"/>
              </a:lnSpc>
            </a:pPr>
            <a:r>
              <a:rPr lang="en-US" sz="2600" dirty="0" smtClean="0"/>
              <a:t>                       </a:t>
            </a:r>
            <a:r>
              <a:rPr lang="en-US" sz="2600" dirty="0" err="1" smtClean="0"/>
              <a:t>getLocation</a:t>
            </a:r>
            <a:r>
              <a:rPr lang="en-US" sz="2600" dirty="0" smtClean="0"/>
              <a:t>()</a:t>
            </a:r>
          </a:p>
          <a:p>
            <a:pPr>
              <a:lnSpc>
                <a:spcPct val="130000"/>
              </a:lnSpc>
            </a:pPr>
            <a:r>
              <a:rPr lang="en-US" sz="2600" dirty="0"/>
              <a:t> </a:t>
            </a:r>
            <a:r>
              <a:rPr lang="en-US" sz="2600" dirty="0" smtClean="0"/>
              <a:t>                            .subscribe { location -&gt; </a:t>
            </a:r>
          </a:p>
          <a:p>
            <a:pPr>
              <a:lnSpc>
                <a:spcPct val="130000"/>
              </a:lnSpc>
            </a:pPr>
            <a:r>
              <a:rPr lang="en-US" sz="2600" dirty="0"/>
              <a:t> </a:t>
            </a:r>
            <a:r>
              <a:rPr lang="en-US" sz="2600" dirty="0" smtClean="0"/>
              <a:t>                                   </a:t>
            </a:r>
            <a:r>
              <a:rPr lang="en-US" sz="2600" dirty="0" err="1" smtClean="0"/>
              <a:t>getSuggestions</a:t>
            </a:r>
            <a:r>
              <a:rPr lang="en-US" sz="2600" dirty="0" smtClean="0"/>
              <a:t>(</a:t>
            </a:r>
            <a:r>
              <a:rPr lang="en-US" sz="2600" dirty="0" err="1" smtClean="0"/>
              <a:t>query,location</a:t>
            </a:r>
            <a:r>
              <a:rPr lang="en-US" sz="2600" dirty="0" smtClean="0"/>
              <a:t>) }</a:t>
            </a:r>
          </a:p>
          <a:p>
            <a:pPr>
              <a:lnSpc>
                <a:spcPct val="130000"/>
              </a:lnSpc>
            </a:pPr>
            <a:r>
              <a:rPr lang="en-US" sz="2600" dirty="0" smtClean="0"/>
              <a:t>                             }</a:t>
            </a:r>
            <a:endParaRPr lang="en-US" sz="2600" dirty="0"/>
          </a:p>
        </p:txBody>
      </p:sp>
    </p:spTree>
    <p:extLst>
      <p:ext uri="{BB962C8B-B14F-4D97-AF65-F5344CB8AC3E}">
        <p14:creationId xmlns:p14="http://schemas.microsoft.com/office/powerpoint/2010/main" val="2125406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sz="2600" dirty="0" smtClean="0"/>
              <a:t>Quick review of the autocomplete example</a:t>
            </a:r>
            <a:endParaRPr lang="en-US" sz="2600" dirty="0"/>
          </a:p>
        </p:txBody>
      </p:sp>
      <p:sp>
        <p:nvSpPr>
          <p:cNvPr id="2" name="TextBox 1"/>
          <p:cNvSpPr txBox="1"/>
          <p:nvPr/>
        </p:nvSpPr>
        <p:spPr>
          <a:xfrm>
            <a:off x="5785945" y="3909848"/>
            <a:ext cx="184731" cy="369332"/>
          </a:xfrm>
          <a:prstGeom prst="rect">
            <a:avLst/>
          </a:prstGeom>
          <a:noFill/>
        </p:spPr>
        <p:txBody>
          <a:bodyPr wrap="none" rtlCol="0">
            <a:spAutoFit/>
          </a:bodyPr>
          <a:lstStyle/>
          <a:p>
            <a:endParaRPr lang="en-US" dirty="0"/>
          </a:p>
        </p:txBody>
      </p:sp>
      <p:sp>
        <p:nvSpPr>
          <p:cNvPr id="4" name="Slide Number Placeholder 3"/>
          <p:cNvSpPr>
            <a:spLocks noGrp="1"/>
          </p:cNvSpPr>
          <p:nvPr>
            <p:ph type="sldNum" sz="quarter" idx="12"/>
          </p:nvPr>
        </p:nvSpPr>
        <p:spPr/>
        <p:txBody>
          <a:bodyPr/>
          <a:lstStyle/>
          <a:p>
            <a:fld id="{398CF32F-FAD9-DA43-9395-1201D4C77C9A}" type="slidenum">
              <a:rPr lang="en-US" smtClean="0"/>
              <a:t>3</a:t>
            </a:fld>
            <a:endParaRPr lang="en-US"/>
          </a:p>
        </p:txBody>
      </p:sp>
    </p:spTree>
    <p:extLst>
      <p:ext uri="{BB962C8B-B14F-4D97-AF65-F5344CB8AC3E}">
        <p14:creationId xmlns:p14="http://schemas.microsoft.com/office/powerpoint/2010/main" val="1534791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272049"/>
            <a:ext cx="12192000" cy="1550572"/>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Find Autocomplete Search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30</a:t>
            </a:fld>
            <a:endParaRPr lang="en-US"/>
          </a:p>
        </p:txBody>
      </p:sp>
      <p:sp>
        <p:nvSpPr>
          <p:cNvPr id="9" name="Rectangle 8"/>
          <p:cNvSpPr/>
          <p:nvPr/>
        </p:nvSpPr>
        <p:spPr>
          <a:xfrm>
            <a:off x="631141" y="3539210"/>
            <a:ext cx="11877382" cy="3155031"/>
          </a:xfrm>
          <a:prstGeom prst="rect">
            <a:avLst/>
          </a:prstGeom>
        </p:spPr>
        <p:txBody>
          <a:bodyPr wrap="square">
            <a:spAutoFit/>
          </a:bodyPr>
          <a:lstStyle/>
          <a:p>
            <a:pPr>
              <a:lnSpc>
                <a:spcPct val="130000"/>
              </a:lnSpc>
            </a:pPr>
            <a:r>
              <a:rPr lang="en-US" sz="2600" dirty="0" smtClean="0"/>
              <a:t>	 fun </a:t>
            </a:r>
            <a:r>
              <a:rPr lang="en-US" sz="2600" dirty="0" err="1" smtClean="0"/>
              <a:t>onTextChanged</a:t>
            </a:r>
            <a:r>
              <a:rPr lang="en-US" sz="2600" dirty="0" smtClean="0"/>
              <a:t>(query) {</a:t>
            </a:r>
          </a:p>
          <a:p>
            <a:pPr>
              <a:lnSpc>
                <a:spcPct val="130000"/>
              </a:lnSpc>
            </a:pPr>
            <a:r>
              <a:rPr lang="en-US" sz="2600" dirty="0"/>
              <a:t>	</a:t>
            </a:r>
            <a:r>
              <a:rPr lang="en-US" sz="2600" dirty="0" smtClean="0"/>
              <a:t>       if( </a:t>
            </a:r>
            <a:r>
              <a:rPr lang="en-US" sz="2600" dirty="0" err="1" smtClean="0"/>
              <a:t>query.length</a:t>
            </a:r>
            <a:r>
              <a:rPr lang="en-US" sz="2600" dirty="0" smtClean="0"/>
              <a:t> &gt;= 3 )</a:t>
            </a:r>
            <a:endParaRPr lang="en-US" sz="2600" dirty="0"/>
          </a:p>
          <a:p>
            <a:pPr>
              <a:lnSpc>
                <a:spcPct val="130000"/>
              </a:lnSpc>
            </a:pPr>
            <a:r>
              <a:rPr lang="en-US" sz="2600" b="1" dirty="0" smtClean="0">
                <a:solidFill>
                  <a:srgbClr val="FF0000"/>
                </a:solidFill>
              </a:rPr>
              <a:t>                       </a:t>
            </a:r>
            <a:r>
              <a:rPr lang="en-US" sz="2600" b="1" dirty="0" err="1" smtClean="0">
                <a:solidFill>
                  <a:srgbClr val="FF0000"/>
                </a:solidFill>
              </a:rPr>
              <a:t>getLocation</a:t>
            </a:r>
            <a:r>
              <a:rPr lang="en-US" sz="2600" b="1" dirty="0" smtClean="0">
                <a:solidFill>
                  <a:srgbClr val="FF0000"/>
                </a:solidFill>
              </a:rPr>
              <a:t>()</a:t>
            </a:r>
          </a:p>
          <a:p>
            <a:pPr>
              <a:lnSpc>
                <a:spcPct val="130000"/>
              </a:lnSpc>
            </a:pPr>
            <a:r>
              <a:rPr lang="en-US" sz="2600" dirty="0"/>
              <a:t> </a:t>
            </a:r>
            <a:r>
              <a:rPr lang="en-US" sz="2600" dirty="0" smtClean="0"/>
              <a:t>                            .subscribe { location -&gt; </a:t>
            </a:r>
          </a:p>
          <a:p>
            <a:pPr>
              <a:lnSpc>
                <a:spcPct val="130000"/>
              </a:lnSpc>
            </a:pPr>
            <a:r>
              <a:rPr lang="en-US" sz="2600" dirty="0"/>
              <a:t> </a:t>
            </a:r>
            <a:r>
              <a:rPr lang="en-US" sz="2600" dirty="0" smtClean="0"/>
              <a:t>                                   </a:t>
            </a:r>
            <a:r>
              <a:rPr lang="en-US" sz="2600" dirty="0" err="1" smtClean="0"/>
              <a:t>getSuggestions</a:t>
            </a:r>
            <a:r>
              <a:rPr lang="en-US" sz="2600" dirty="0" smtClean="0"/>
              <a:t>(</a:t>
            </a:r>
            <a:r>
              <a:rPr lang="en-US" sz="2600" dirty="0" err="1" smtClean="0"/>
              <a:t>query,location</a:t>
            </a:r>
            <a:r>
              <a:rPr lang="en-US" sz="2600" dirty="0" smtClean="0"/>
              <a:t>) }</a:t>
            </a:r>
          </a:p>
          <a:p>
            <a:pPr>
              <a:lnSpc>
                <a:spcPct val="130000"/>
              </a:lnSpc>
            </a:pPr>
            <a:r>
              <a:rPr lang="en-US" sz="2600" dirty="0" smtClean="0"/>
              <a:t>                             }</a:t>
            </a:r>
            <a:endParaRPr lang="en-US" sz="2600" dirty="0"/>
          </a:p>
        </p:txBody>
      </p:sp>
    </p:spTree>
    <p:extLst>
      <p:ext uri="{BB962C8B-B14F-4D97-AF65-F5344CB8AC3E}">
        <p14:creationId xmlns:p14="http://schemas.microsoft.com/office/powerpoint/2010/main" val="4990687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Find Autocomplete Search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4" name="Picture 3"/>
          <p:cNvPicPr>
            <a:picLocks noChangeAspect="1"/>
          </p:cNvPicPr>
          <p:nvPr/>
        </p:nvPicPr>
        <p:blipFill>
          <a:blip r:embed="rId3"/>
          <a:stretch>
            <a:fillRect/>
          </a:stretch>
        </p:blipFill>
        <p:spPr>
          <a:xfrm>
            <a:off x="0" y="2117488"/>
            <a:ext cx="12192000" cy="1496178"/>
          </a:xfrm>
          <a:prstGeom prst="rect">
            <a:avLst/>
          </a:prstGeom>
        </p:spPr>
      </p:pic>
      <p:sp>
        <p:nvSpPr>
          <p:cNvPr id="11" name="Slide Number Placeholder 10"/>
          <p:cNvSpPr>
            <a:spLocks noGrp="1"/>
          </p:cNvSpPr>
          <p:nvPr>
            <p:ph type="sldNum" sz="quarter" idx="12"/>
          </p:nvPr>
        </p:nvSpPr>
        <p:spPr/>
        <p:txBody>
          <a:bodyPr/>
          <a:lstStyle/>
          <a:p>
            <a:fld id="{398CF32F-FAD9-DA43-9395-1201D4C77C9A}" type="slidenum">
              <a:rPr lang="en-US" smtClean="0"/>
              <a:t>31</a:t>
            </a:fld>
            <a:endParaRPr lang="en-US"/>
          </a:p>
        </p:txBody>
      </p:sp>
      <p:sp>
        <p:nvSpPr>
          <p:cNvPr id="9" name="Rectangle 8"/>
          <p:cNvSpPr/>
          <p:nvPr/>
        </p:nvSpPr>
        <p:spPr>
          <a:xfrm>
            <a:off x="631141" y="3539210"/>
            <a:ext cx="11877382" cy="3155031"/>
          </a:xfrm>
          <a:prstGeom prst="rect">
            <a:avLst/>
          </a:prstGeom>
        </p:spPr>
        <p:txBody>
          <a:bodyPr wrap="square">
            <a:spAutoFit/>
          </a:bodyPr>
          <a:lstStyle/>
          <a:p>
            <a:pPr>
              <a:lnSpc>
                <a:spcPct val="130000"/>
              </a:lnSpc>
            </a:pPr>
            <a:r>
              <a:rPr lang="en-US" sz="2600" dirty="0" smtClean="0"/>
              <a:t>	 fun </a:t>
            </a:r>
            <a:r>
              <a:rPr lang="en-US" sz="2600" dirty="0" err="1" smtClean="0"/>
              <a:t>onTextChanged</a:t>
            </a:r>
            <a:r>
              <a:rPr lang="en-US" sz="2600" dirty="0" smtClean="0"/>
              <a:t>(query) {</a:t>
            </a:r>
          </a:p>
          <a:p>
            <a:pPr>
              <a:lnSpc>
                <a:spcPct val="130000"/>
              </a:lnSpc>
            </a:pPr>
            <a:r>
              <a:rPr lang="en-US" sz="2600" dirty="0"/>
              <a:t>	</a:t>
            </a:r>
            <a:r>
              <a:rPr lang="en-US" sz="2600" dirty="0" smtClean="0"/>
              <a:t>       if( </a:t>
            </a:r>
            <a:r>
              <a:rPr lang="en-US" sz="2600" dirty="0" err="1" smtClean="0"/>
              <a:t>query.length</a:t>
            </a:r>
            <a:r>
              <a:rPr lang="en-US" sz="2600" dirty="0" smtClean="0"/>
              <a:t> &gt;= 3 )</a:t>
            </a:r>
            <a:endParaRPr lang="en-US" sz="2600" dirty="0"/>
          </a:p>
          <a:p>
            <a:pPr>
              <a:lnSpc>
                <a:spcPct val="130000"/>
              </a:lnSpc>
            </a:pPr>
            <a:r>
              <a:rPr lang="en-US" sz="2600" dirty="0" smtClean="0"/>
              <a:t>                       </a:t>
            </a:r>
            <a:r>
              <a:rPr lang="en-US" sz="2600" dirty="0" err="1" smtClean="0"/>
              <a:t>getLocation</a:t>
            </a:r>
            <a:r>
              <a:rPr lang="en-US" sz="2600" dirty="0" smtClean="0"/>
              <a:t>()</a:t>
            </a:r>
          </a:p>
          <a:p>
            <a:pPr>
              <a:lnSpc>
                <a:spcPct val="130000"/>
              </a:lnSpc>
            </a:pPr>
            <a:r>
              <a:rPr lang="en-US" sz="2600" dirty="0"/>
              <a:t> </a:t>
            </a:r>
            <a:r>
              <a:rPr lang="en-US" sz="2600" dirty="0" smtClean="0"/>
              <a:t>                            .subscribe { location -&gt; </a:t>
            </a:r>
          </a:p>
          <a:p>
            <a:pPr>
              <a:lnSpc>
                <a:spcPct val="130000"/>
              </a:lnSpc>
            </a:pPr>
            <a:r>
              <a:rPr lang="en-US" sz="2600" dirty="0"/>
              <a:t> </a:t>
            </a:r>
            <a:r>
              <a:rPr lang="en-US" sz="2600" dirty="0" smtClean="0"/>
              <a:t>                                   </a:t>
            </a:r>
            <a:r>
              <a:rPr lang="en-US" sz="2600" b="1" dirty="0" err="1" smtClean="0">
                <a:solidFill>
                  <a:srgbClr val="FF0000"/>
                </a:solidFill>
              </a:rPr>
              <a:t>getSuggestions</a:t>
            </a:r>
            <a:r>
              <a:rPr lang="en-US" sz="2600" b="1" dirty="0" smtClean="0">
                <a:solidFill>
                  <a:srgbClr val="FF0000"/>
                </a:solidFill>
              </a:rPr>
              <a:t>(</a:t>
            </a:r>
            <a:r>
              <a:rPr lang="en-US" sz="2600" b="1" dirty="0" err="1" smtClean="0">
                <a:solidFill>
                  <a:srgbClr val="FF0000"/>
                </a:solidFill>
              </a:rPr>
              <a:t>query,location</a:t>
            </a:r>
            <a:r>
              <a:rPr lang="en-US" sz="2600" b="1" dirty="0" smtClean="0">
                <a:solidFill>
                  <a:srgbClr val="FF0000"/>
                </a:solidFill>
              </a:rPr>
              <a:t>) </a:t>
            </a:r>
            <a:r>
              <a:rPr lang="en-US" sz="2600" dirty="0" smtClean="0"/>
              <a:t>}</a:t>
            </a:r>
          </a:p>
          <a:p>
            <a:pPr>
              <a:lnSpc>
                <a:spcPct val="130000"/>
              </a:lnSpc>
            </a:pPr>
            <a:r>
              <a:rPr lang="en-US" sz="2600" dirty="0" smtClean="0"/>
              <a:t>                             }</a:t>
            </a:r>
            <a:endParaRPr lang="en-US" sz="2600" dirty="0"/>
          </a:p>
        </p:txBody>
      </p:sp>
    </p:spTree>
    <p:extLst>
      <p:ext uri="{BB962C8B-B14F-4D97-AF65-F5344CB8AC3E}">
        <p14:creationId xmlns:p14="http://schemas.microsoft.com/office/powerpoint/2010/main" val="893516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The Problem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32</a:t>
            </a:fld>
            <a:endParaRPr lang="en-US"/>
          </a:p>
        </p:txBody>
      </p:sp>
      <p:sp>
        <p:nvSpPr>
          <p:cNvPr id="8" name="Rectangle 7"/>
          <p:cNvSpPr/>
          <p:nvPr/>
        </p:nvSpPr>
        <p:spPr>
          <a:xfrm>
            <a:off x="203248" y="2199246"/>
            <a:ext cx="11629292" cy="1594604"/>
          </a:xfrm>
          <a:prstGeom prst="rect">
            <a:avLst/>
          </a:prstGeom>
        </p:spPr>
        <p:txBody>
          <a:bodyPr wrap="square">
            <a:spAutoFit/>
          </a:bodyPr>
          <a:lstStyle/>
          <a:p>
            <a:pPr>
              <a:lnSpc>
                <a:spcPct val="130000"/>
              </a:lnSpc>
            </a:pPr>
            <a:r>
              <a:rPr lang="en-US" sz="2600" dirty="0"/>
              <a:t>fun </a:t>
            </a:r>
            <a:r>
              <a:rPr lang="en-US" sz="2600" dirty="0" err="1" smtClean="0"/>
              <a:t>onTextChanged</a:t>
            </a:r>
            <a:r>
              <a:rPr lang="en-US" sz="2600" dirty="0" smtClean="0"/>
              <a:t>(query) </a:t>
            </a:r>
            <a:r>
              <a:rPr lang="en-US" sz="2600" dirty="0"/>
              <a:t>{</a:t>
            </a:r>
          </a:p>
          <a:p>
            <a:pPr>
              <a:lnSpc>
                <a:spcPct val="130000"/>
              </a:lnSpc>
            </a:pPr>
            <a:r>
              <a:rPr lang="en-US" sz="2600" dirty="0" smtClean="0"/>
              <a:t>      </a:t>
            </a:r>
            <a:r>
              <a:rPr lang="mr-IN" sz="2600" dirty="0"/>
              <a:t>…</a:t>
            </a:r>
            <a:endParaRPr lang="en-US" sz="2600" dirty="0"/>
          </a:p>
          <a:p>
            <a:pPr>
              <a:lnSpc>
                <a:spcPct val="130000"/>
              </a:lnSpc>
            </a:pPr>
            <a:r>
              <a:rPr lang="en-US" sz="2600" dirty="0"/>
              <a:t>      </a:t>
            </a:r>
            <a:r>
              <a:rPr lang="en-US" sz="2600" dirty="0" smtClean="0"/>
              <a:t>.</a:t>
            </a:r>
            <a:r>
              <a:rPr lang="en-US" sz="2600" dirty="0"/>
              <a:t>subscribe { </a:t>
            </a:r>
            <a:r>
              <a:rPr lang="en-US" sz="2600" dirty="0" smtClean="0"/>
              <a:t>location -&gt; </a:t>
            </a:r>
            <a:r>
              <a:rPr lang="en-US" sz="2600" b="1" dirty="0" err="1" smtClean="0">
                <a:solidFill>
                  <a:srgbClr val="0070C0"/>
                </a:solidFill>
              </a:rPr>
              <a:t>getSuggestions</a:t>
            </a:r>
            <a:r>
              <a:rPr lang="en-US" sz="2600" b="1" dirty="0" smtClean="0">
                <a:solidFill>
                  <a:srgbClr val="0070C0"/>
                </a:solidFill>
              </a:rPr>
              <a:t>(</a:t>
            </a:r>
            <a:r>
              <a:rPr lang="en-US" sz="2600" b="1" dirty="0" err="1" smtClean="0">
                <a:solidFill>
                  <a:srgbClr val="0070C0"/>
                </a:solidFill>
              </a:rPr>
              <a:t>query,location</a:t>
            </a:r>
            <a:r>
              <a:rPr lang="en-US" sz="2600" b="1" dirty="0">
                <a:solidFill>
                  <a:srgbClr val="0070C0"/>
                </a:solidFill>
              </a:rPr>
              <a:t>) </a:t>
            </a:r>
            <a:r>
              <a:rPr lang="en-US" sz="2600" dirty="0" smtClean="0"/>
              <a:t>}}                      </a:t>
            </a:r>
            <a:endParaRPr lang="en-US" sz="2600" dirty="0"/>
          </a:p>
        </p:txBody>
      </p:sp>
      <p:sp>
        <p:nvSpPr>
          <p:cNvPr id="9" name="Rectangle 8"/>
          <p:cNvSpPr/>
          <p:nvPr/>
        </p:nvSpPr>
        <p:spPr>
          <a:xfrm>
            <a:off x="203248" y="4394199"/>
            <a:ext cx="12027877" cy="2114746"/>
          </a:xfrm>
          <a:prstGeom prst="rect">
            <a:avLst/>
          </a:prstGeom>
        </p:spPr>
        <p:txBody>
          <a:bodyPr wrap="square">
            <a:spAutoFit/>
          </a:bodyPr>
          <a:lstStyle/>
          <a:p>
            <a:pPr>
              <a:lnSpc>
                <a:spcPct val="130000"/>
              </a:lnSpc>
            </a:pPr>
            <a:r>
              <a:rPr lang="en-US" sz="2600" dirty="0"/>
              <a:t>f</a:t>
            </a:r>
            <a:r>
              <a:rPr lang="en-US" sz="2600" dirty="0" smtClean="0"/>
              <a:t>un </a:t>
            </a:r>
            <a:r>
              <a:rPr lang="en-US" sz="2600" b="1" dirty="0" err="1" smtClean="0">
                <a:solidFill>
                  <a:srgbClr val="0070C0"/>
                </a:solidFill>
              </a:rPr>
              <a:t>getSuggestions</a:t>
            </a:r>
            <a:r>
              <a:rPr lang="en-US" sz="2600" b="1" dirty="0" smtClean="0">
                <a:solidFill>
                  <a:srgbClr val="0070C0"/>
                </a:solidFill>
              </a:rPr>
              <a:t>(query , location) </a:t>
            </a:r>
            <a:r>
              <a:rPr lang="en-US" sz="2600" dirty="0" smtClean="0"/>
              <a:t>{</a:t>
            </a:r>
          </a:p>
          <a:p>
            <a:pPr>
              <a:lnSpc>
                <a:spcPct val="130000"/>
              </a:lnSpc>
            </a:pPr>
            <a:r>
              <a:rPr lang="en-US" sz="2600" dirty="0"/>
              <a:t> </a:t>
            </a:r>
            <a:r>
              <a:rPr lang="en-US" sz="2600" dirty="0" smtClean="0"/>
              <a:t>    device = Device(</a:t>
            </a:r>
            <a:r>
              <a:rPr lang="en-US" sz="2600" dirty="0" err="1" smtClean="0"/>
              <a:t>location.lat</a:t>
            </a:r>
            <a:r>
              <a:rPr lang="en-US" sz="2600" dirty="0" smtClean="0"/>
              <a:t> , </a:t>
            </a:r>
            <a:r>
              <a:rPr lang="en-US" sz="2600" dirty="0" err="1" smtClean="0"/>
              <a:t>location.long</a:t>
            </a:r>
            <a:r>
              <a:rPr lang="en-US" sz="2600" dirty="0" smtClean="0"/>
              <a:t>)</a:t>
            </a:r>
          </a:p>
          <a:p>
            <a:pPr>
              <a:lnSpc>
                <a:spcPct val="130000"/>
              </a:lnSpc>
            </a:pPr>
            <a:r>
              <a:rPr lang="en-US" sz="2600" dirty="0" smtClean="0"/>
              <a:t>     </a:t>
            </a:r>
            <a:r>
              <a:rPr lang="en-US" sz="2600" b="1" dirty="0" err="1" smtClean="0">
                <a:solidFill>
                  <a:srgbClr val="FF0000"/>
                </a:solidFill>
              </a:rPr>
              <a:t>getAutoCompleteSuggestions</a:t>
            </a:r>
            <a:r>
              <a:rPr lang="en-US" sz="2600" b="1" dirty="0" smtClean="0">
                <a:solidFill>
                  <a:srgbClr val="FF0000"/>
                </a:solidFill>
              </a:rPr>
              <a:t>(</a:t>
            </a:r>
            <a:r>
              <a:rPr lang="en-US" sz="2600" b="1" dirty="0" err="1" smtClean="0">
                <a:solidFill>
                  <a:srgbClr val="FF0000"/>
                </a:solidFill>
              </a:rPr>
              <a:t>device,query</a:t>
            </a:r>
            <a:r>
              <a:rPr lang="en-US" sz="2600" b="1" dirty="0" smtClean="0">
                <a:solidFill>
                  <a:srgbClr val="FF0000"/>
                </a:solidFill>
              </a:rPr>
              <a:t>)</a:t>
            </a:r>
          </a:p>
          <a:p>
            <a:pPr>
              <a:lnSpc>
                <a:spcPct val="130000"/>
              </a:lnSpc>
            </a:pPr>
            <a:r>
              <a:rPr lang="en-US" sz="2600" b="1" dirty="0">
                <a:solidFill>
                  <a:srgbClr val="FF0000"/>
                </a:solidFill>
              </a:rPr>
              <a:t> </a:t>
            </a:r>
            <a:r>
              <a:rPr lang="en-US" sz="2600" b="1" dirty="0" smtClean="0">
                <a:solidFill>
                  <a:srgbClr val="FF0000"/>
                </a:solidFill>
              </a:rPr>
              <a:t>        .subscribe (::</a:t>
            </a:r>
            <a:r>
              <a:rPr lang="en-US" sz="2600" b="1" dirty="0" err="1" smtClean="0">
                <a:solidFill>
                  <a:srgbClr val="FF0000"/>
                </a:solidFill>
              </a:rPr>
              <a:t>processResponse</a:t>
            </a:r>
            <a:r>
              <a:rPr lang="en-US" sz="2600" b="1" dirty="0" smtClean="0">
                <a:solidFill>
                  <a:srgbClr val="FF0000"/>
                </a:solidFill>
              </a:rPr>
              <a:t>)</a:t>
            </a:r>
            <a:endParaRPr lang="en-US" sz="2600" b="1" dirty="0">
              <a:solidFill>
                <a:srgbClr val="FF0000"/>
              </a:solidFill>
            </a:endParaRPr>
          </a:p>
        </p:txBody>
      </p:sp>
      <p:cxnSp>
        <p:nvCxnSpPr>
          <p:cNvPr id="11" name="Straight Connector 10"/>
          <p:cNvCxnSpPr/>
          <p:nvPr/>
        </p:nvCxnSpPr>
        <p:spPr>
          <a:xfrm>
            <a:off x="0" y="4304574"/>
            <a:ext cx="12192000" cy="8962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081430" y="4680777"/>
            <a:ext cx="4542219" cy="1323439"/>
          </a:xfrm>
          <a:prstGeom prst="rect">
            <a:avLst/>
          </a:prstGeom>
          <a:noFill/>
        </p:spPr>
        <p:txBody>
          <a:bodyPr wrap="square" rtlCol="0">
            <a:spAutoFit/>
          </a:bodyPr>
          <a:lstStyle/>
          <a:p>
            <a:r>
              <a:rPr lang="en-US" sz="2000" dirty="0" smtClean="0"/>
              <a:t>Problems:</a:t>
            </a:r>
          </a:p>
          <a:p>
            <a:pPr marL="457200" indent="-457200">
              <a:buAutoNum type="arabicPeriod"/>
            </a:pPr>
            <a:r>
              <a:rPr lang="en-US" sz="2000" dirty="0" smtClean="0"/>
              <a:t>Breaking </a:t>
            </a:r>
            <a:r>
              <a:rPr lang="en-US" sz="2000" dirty="0"/>
              <a:t>consistent error </a:t>
            </a:r>
            <a:r>
              <a:rPr lang="en-US" sz="2000" dirty="0" smtClean="0"/>
              <a:t>behavior</a:t>
            </a:r>
          </a:p>
          <a:p>
            <a:pPr marL="457200" indent="-457200">
              <a:buAutoNum type="arabicPeriod"/>
            </a:pPr>
            <a:r>
              <a:rPr lang="en-US" sz="2000" dirty="0" smtClean="0"/>
              <a:t>Leaking </a:t>
            </a:r>
            <a:r>
              <a:rPr lang="en-US" sz="2000" dirty="0" smtClean="0"/>
              <a:t>resources</a:t>
            </a:r>
            <a:endParaRPr lang="en-US" sz="2000" dirty="0" smtClean="0"/>
          </a:p>
        </p:txBody>
      </p:sp>
      <p:sp>
        <p:nvSpPr>
          <p:cNvPr id="4" name="Rectangle 3"/>
          <p:cNvSpPr/>
          <p:nvPr/>
        </p:nvSpPr>
        <p:spPr>
          <a:xfrm>
            <a:off x="7974767" y="4483823"/>
            <a:ext cx="4092315" cy="1901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1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53441"/>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2" name="TextBox 1"/>
          <p:cNvSpPr txBox="1"/>
          <p:nvPr/>
        </p:nvSpPr>
        <p:spPr>
          <a:xfrm>
            <a:off x="4938129" y="5377254"/>
            <a:ext cx="184731" cy="369332"/>
          </a:xfrm>
          <a:prstGeom prst="rect">
            <a:avLst/>
          </a:prstGeom>
          <a:noFill/>
        </p:spPr>
        <p:txBody>
          <a:bodyPr wrap="none" rtlCol="0">
            <a:spAutoFit/>
          </a:bodyPr>
          <a:lstStyle/>
          <a:p>
            <a:endParaRPr lang="en-US" dirty="0"/>
          </a:p>
        </p:txBody>
      </p:sp>
      <p:sp>
        <p:nvSpPr>
          <p:cNvPr id="7" name="TextBox 6"/>
          <p:cNvSpPr txBox="1"/>
          <p:nvPr/>
        </p:nvSpPr>
        <p:spPr>
          <a:xfrm>
            <a:off x="1123336" y="3043779"/>
            <a:ext cx="1793174" cy="646331"/>
          </a:xfrm>
          <a:prstGeom prst="rect">
            <a:avLst/>
          </a:prstGeom>
          <a:noFill/>
        </p:spPr>
        <p:txBody>
          <a:bodyPr wrap="square" rtlCol="0">
            <a:spAutoFit/>
          </a:bodyPr>
          <a:lstStyle/>
          <a:p>
            <a:r>
              <a:rPr lang="en-US" dirty="0" smtClean="0"/>
              <a:t>Location</a:t>
            </a:r>
          </a:p>
          <a:p>
            <a:r>
              <a:rPr lang="en-US" dirty="0" smtClean="0"/>
              <a:t>Observable</a:t>
            </a:r>
            <a:endParaRPr lang="en-US" dirty="0"/>
          </a:p>
        </p:txBody>
      </p:sp>
      <p:sp>
        <p:nvSpPr>
          <p:cNvPr id="9" name="TextBox 8"/>
          <p:cNvSpPr txBox="1"/>
          <p:nvPr/>
        </p:nvSpPr>
        <p:spPr>
          <a:xfrm>
            <a:off x="621753" y="2437843"/>
            <a:ext cx="3133693" cy="369332"/>
          </a:xfrm>
          <a:prstGeom prst="rect">
            <a:avLst/>
          </a:prstGeom>
          <a:noFill/>
        </p:spPr>
        <p:txBody>
          <a:bodyPr wrap="square" rtlCol="0">
            <a:spAutoFit/>
          </a:bodyPr>
          <a:lstStyle/>
          <a:p>
            <a:r>
              <a:rPr lang="en-US" smtClean="0"/>
              <a:t>onTextChanged</a:t>
            </a:r>
            <a:endParaRPr lang="en-US" dirty="0" smtClean="0"/>
          </a:p>
        </p:txBody>
      </p:sp>
      <p:sp>
        <p:nvSpPr>
          <p:cNvPr id="5" name="Slide Number Placeholder 4"/>
          <p:cNvSpPr>
            <a:spLocks noGrp="1"/>
          </p:cNvSpPr>
          <p:nvPr>
            <p:ph type="sldNum" sz="quarter" idx="12"/>
          </p:nvPr>
        </p:nvSpPr>
        <p:spPr/>
        <p:txBody>
          <a:bodyPr/>
          <a:lstStyle/>
          <a:p>
            <a:fld id="{398CF32F-FAD9-DA43-9395-1201D4C77C9A}" type="slidenum">
              <a:rPr lang="en-US" smtClean="0"/>
              <a:t>33</a:t>
            </a:fld>
            <a:endParaRPr lang="en-US"/>
          </a:p>
        </p:txBody>
      </p:sp>
      <p:sp>
        <p:nvSpPr>
          <p:cNvPr id="10" name="TextBox 9"/>
          <p:cNvSpPr txBox="1"/>
          <p:nvPr/>
        </p:nvSpPr>
        <p:spPr>
          <a:xfrm>
            <a:off x="308512" y="5232434"/>
            <a:ext cx="3572439" cy="646331"/>
          </a:xfrm>
          <a:prstGeom prst="rect">
            <a:avLst/>
          </a:prstGeom>
          <a:noFill/>
        </p:spPr>
        <p:txBody>
          <a:bodyPr wrap="square" rtlCol="0">
            <a:spAutoFit/>
          </a:bodyPr>
          <a:lstStyle/>
          <a:p>
            <a:r>
              <a:rPr lang="en-US" sz="3600" b="1" dirty="0" smtClean="0"/>
              <a:t>What we have</a:t>
            </a:r>
            <a:endParaRPr lang="en-US" sz="36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939" y="2147744"/>
            <a:ext cx="8559800" cy="2438400"/>
          </a:xfrm>
          <a:prstGeom prst="rect">
            <a:avLst/>
          </a:prstGeom>
        </p:spPr>
      </p:pic>
    </p:spTree>
    <p:extLst>
      <p:ext uri="{BB962C8B-B14F-4D97-AF65-F5344CB8AC3E}">
        <p14:creationId xmlns:p14="http://schemas.microsoft.com/office/powerpoint/2010/main" val="513443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53441"/>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2" name="TextBox 1"/>
          <p:cNvSpPr txBox="1"/>
          <p:nvPr/>
        </p:nvSpPr>
        <p:spPr>
          <a:xfrm>
            <a:off x="5565228" y="3231931"/>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0" y="-12403"/>
            <a:ext cx="8890000" cy="6858000"/>
          </a:xfrm>
          <a:prstGeom prst="rect">
            <a:avLst/>
          </a:prstGeom>
        </p:spPr>
      </p:pic>
      <p:sp>
        <p:nvSpPr>
          <p:cNvPr id="6" name="TextBox 5"/>
          <p:cNvSpPr txBox="1"/>
          <p:nvPr/>
        </p:nvSpPr>
        <p:spPr>
          <a:xfrm>
            <a:off x="431604" y="3093431"/>
            <a:ext cx="3572439" cy="646331"/>
          </a:xfrm>
          <a:prstGeom prst="rect">
            <a:avLst/>
          </a:prstGeom>
          <a:noFill/>
        </p:spPr>
        <p:txBody>
          <a:bodyPr wrap="square" rtlCol="0">
            <a:spAutoFit/>
          </a:bodyPr>
          <a:lstStyle/>
          <a:p>
            <a:r>
              <a:rPr lang="en-US" sz="3600" b="1" smtClean="0"/>
              <a:t>What we want</a:t>
            </a:r>
            <a:endParaRPr lang="en-US" sz="3600" b="1" dirty="0"/>
          </a:p>
        </p:txBody>
      </p:sp>
      <p:sp>
        <p:nvSpPr>
          <p:cNvPr id="7" name="TextBox 6"/>
          <p:cNvSpPr txBox="1"/>
          <p:nvPr/>
        </p:nvSpPr>
        <p:spPr>
          <a:xfrm>
            <a:off x="1750435" y="898456"/>
            <a:ext cx="1793174" cy="646331"/>
          </a:xfrm>
          <a:prstGeom prst="rect">
            <a:avLst/>
          </a:prstGeom>
          <a:noFill/>
        </p:spPr>
        <p:txBody>
          <a:bodyPr wrap="square" rtlCol="0">
            <a:spAutoFit/>
          </a:bodyPr>
          <a:lstStyle/>
          <a:p>
            <a:r>
              <a:rPr lang="en-US" dirty="0" smtClean="0"/>
              <a:t>Location</a:t>
            </a:r>
          </a:p>
          <a:p>
            <a:r>
              <a:rPr lang="en-US" dirty="0" smtClean="0"/>
              <a:t>Observable</a:t>
            </a:r>
            <a:endParaRPr lang="en-US" dirty="0"/>
          </a:p>
        </p:txBody>
      </p:sp>
      <p:sp>
        <p:nvSpPr>
          <p:cNvPr id="9" name="TextBox 8"/>
          <p:cNvSpPr txBox="1"/>
          <p:nvPr/>
        </p:nvSpPr>
        <p:spPr>
          <a:xfrm>
            <a:off x="1248852" y="292520"/>
            <a:ext cx="3133693" cy="369332"/>
          </a:xfrm>
          <a:prstGeom prst="rect">
            <a:avLst/>
          </a:prstGeom>
          <a:noFill/>
        </p:spPr>
        <p:txBody>
          <a:bodyPr wrap="square" rtlCol="0">
            <a:spAutoFit/>
          </a:bodyPr>
          <a:lstStyle/>
          <a:p>
            <a:r>
              <a:rPr lang="en-US" smtClean="0"/>
              <a:t>onTextChanged</a:t>
            </a:r>
            <a:endParaRPr lang="en-US" dirty="0" smtClean="0"/>
          </a:p>
        </p:txBody>
      </p:sp>
      <p:sp>
        <p:nvSpPr>
          <p:cNvPr id="5" name="Slide Number Placeholder 4"/>
          <p:cNvSpPr>
            <a:spLocks noGrp="1"/>
          </p:cNvSpPr>
          <p:nvPr>
            <p:ph type="sldNum" sz="quarter" idx="12"/>
          </p:nvPr>
        </p:nvSpPr>
        <p:spPr/>
        <p:txBody>
          <a:bodyPr/>
          <a:lstStyle/>
          <a:p>
            <a:fld id="{398CF32F-FAD9-DA43-9395-1201D4C77C9A}" type="slidenum">
              <a:rPr lang="en-US" smtClean="0"/>
              <a:t>34</a:t>
            </a:fld>
            <a:endParaRPr lang="en-US"/>
          </a:p>
        </p:txBody>
      </p:sp>
    </p:spTree>
    <p:extLst>
      <p:ext uri="{BB962C8B-B14F-4D97-AF65-F5344CB8AC3E}">
        <p14:creationId xmlns:p14="http://schemas.microsoft.com/office/powerpoint/2010/main" val="1961836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35</a:t>
            </a:fld>
            <a:endParaRPr lang="en-US"/>
          </a:p>
        </p:txBody>
      </p:sp>
      <p:sp>
        <p:nvSpPr>
          <p:cNvPr id="9" name="Rectangle 8"/>
          <p:cNvSpPr/>
          <p:nvPr/>
        </p:nvSpPr>
        <p:spPr>
          <a:xfrm>
            <a:off x="124998" y="2826127"/>
            <a:ext cx="12490938" cy="4195316"/>
          </a:xfrm>
          <a:prstGeom prst="rect">
            <a:avLst/>
          </a:prstGeom>
        </p:spPr>
        <p:txBody>
          <a:bodyPr wrap="square">
            <a:spAutoFit/>
          </a:bodyPr>
          <a:lstStyle/>
          <a:p>
            <a:pPr>
              <a:lnSpc>
                <a:spcPct val="130000"/>
              </a:lnSpc>
            </a:pPr>
            <a:r>
              <a:rPr lang="en-US" sz="2600" dirty="0"/>
              <a:t> </a:t>
            </a:r>
            <a:r>
              <a:rPr lang="en-US" sz="2600" dirty="0" smtClean="0"/>
              <a:t>     fun </a:t>
            </a:r>
            <a:r>
              <a:rPr lang="en-US" sz="2600" dirty="0" err="1" smtClean="0"/>
              <a:t>onTextChanged</a:t>
            </a:r>
            <a:r>
              <a:rPr lang="en-US" sz="2600" dirty="0" smtClean="0"/>
              <a:t>(query) {</a:t>
            </a:r>
          </a:p>
          <a:p>
            <a:pPr>
              <a:lnSpc>
                <a:spcPct val="130000"/>
              </a:lnSpc>
            </a:pPr>
            <a:r>
              <a:rPr lang="en-US" sz="2600" dirty="0"/>
              <a:t>	</a:t>
            </a:r>
            <a:r>
              <a:rPr lang="en-US" sz="2600" dirty="0" smtClean="0"/>
              <a:t>    if( </a:t>
            </a:r>
            <a:r>
              <a:rPr lang="en-US" sz="2600" dirty="0" err="1" smtClean="0"/>
              <a:t>query.length</a:t>
            </a:r>
            <a:r>
              <a:rPr lang="en-US" sz="2600" dirty="0" smtClean="0"/>
              <a:t> &gt;= 3 )</a:t>
            </a:r>
          </a:p>
          <a:p>
            <a:pPr>
              <a:lnSpc>
                <a:spcPct val="130000"/>
              </a:lnSpc>
            </a:pPr>
            <a:r>
              <a:rPr lang="en-US" sz="2600" dirty="0" smtClean="0"/>
              <a:t>                  </a:t>
            </a:r>
            <a:r>
              <a:rPr lang="en-US" sz="2600" dirty="0" err="1" smtClean="0"/>
              <a:t>getLocation</a:t>
            </a:r>
            <a:r>
              <a:rPr lang="en-US" sz="2600" dirty="0" smtClean="0"/>
              <a:t>()</a:t>
            </a:r>
          </a:p>
          <a:p>
            <a:pPr>
              <a:lnSpc>
                <a:spcPct val="130000"/>
              </a:lnSpc>
            </a:pPr>
            <a:r>
              <a:rPr lang="en-US" sz="2600" dirty="0" smtClean="0"/>
              <a:t>                        </a:t>
            </a:r>
            <a:r>
              <a:rPr lang="en-US" sz="2600" b="1" dirty="0" smtClean="0">
                <a:solidFill>
                  <a:srgbClr val="0070C0"/>
                </a:solidFill>
              </a:rPr>
              <a:t>.</a:t>
            </a:r>
            <a:r>
              <a:rPr lang="en-US" sz="2600" b="1" dirty="0" err="1" smtClean="0">
                <a:solidFill>
                  <a:srgbClr val="0070C0"/>
                </a:solidFill>
              </a:rPr>
              <a:t>switchMap</a:t>
            </a:r>
            <a:r>
              <a:rPr lang="en-US" sz="2600" b="1" dirty="0" smtClean="0">
                <a:solidFill>
                  <a:srgbClr val="0070C0"/>
                </a:solidFill>
              </a:rPr>
              <a:t>{ location -&gt; </a:t>
            </a:r>
          </a:p>
          <a:p>
            <a:pPr>
              <a:lnSpc>
                <a:spcPct val="130000"/>
              </a:lnSpc>
            </a:pPr>
            <a:r>
              <a:rPr lang="en-US" sz="2600" b="1" dirty="0" smtClean="0">
                <a:solidFill>
                  <a:srgbClr val="0070C0"/>
                </a:solidFill>
              </a:rPr>
              <a:t>                               </a:t>
            </a:r>
            <a:r>
              <a:rPr lang="en-US" sz="2600" b="1" dirty="0" err="1" smtClean="0">
                <a:solidFill>
                  <a:srgbClr val="0070C0"/>
                </a:solidFill>
              </a:rPr>
              <a:t>getSuggestionsObservable</a:t>
            </a:r>
            <a:r>
              <a:rPr lang="en-US" sz="2600" b="1" dirty="0" smtClean="0">
                <a:solidFill>
                  <a:srgbClr val="0070C0"/>
                </a:solidFill>
              </a:rPr>
              <a:t>(</a:t>
            </a:r>
            <a:r>
              <a:rPr lang="en-US" sz="2600" b="1" dirty="0" err="1" smtClean="0">
                <a:solidFill>
                  <a:srgbClr val="0070C0"/>
                </a:solidFill>
              </a:rPr>
              <a:t>query,location</a:t>
            </a:r>
            <a:r>
              <a:rPr lang="en-US" sz="2600" b="1" dirty="0" smtClean="0">
                <a:solidFill>
                  <a:srgbClr val="0070C0"/>
                </a:solidFill>
              </a:rPr>
              <a:t>) </a:t>
            </a:r>
            <a:r>
              <a:rPr lang="en-US" sz="2600" dirty="0" smtClean="0"/>
              <a:t>}</a:t>
            </a:r>
          </a:p>
          <a:p>
            <a:pPr>
              <a:lnSpc>
                <a:spcPct val="130000"/>
              </a:lnSpc>
            </a:pPr>
            <a:r>
              <a:rPr lang="en-US" sz="2600" dirty="0"/>
              <a:t>	</a:t>
            </a:r>
            <a:r>
              <a:rPr lang="en-US" sz="2600" dirty="0" smtClean="0"/>
              <a:t>                .subscribe(::</a:t>
            </a:r>
            <a:r>
              <a:rPr lang="en-US" sz="2600" dirty="0" err="1" smtClean="0"/>
              <a:t>processResponse</a:t>
            </a:r>
            <a:r>
              <a:rPr lang="en-US" sz="2600" dirty="0"/>
              <a:t>)</a:t>
            </a:r>
          </a:p>
          <a:p>
            <a:pPr>
              <a:lnSpc>
                <a:spcPct val="130000"/>
              </a:lnSpc>
            </a:pPr>
            <a:endParaRPr lang="en-US" sz="2600" dirty="0" smtClean="0"/>
          </a:p>
          <a:p>
            <a:pPr>
              <a:lnSpc>
                <a:spcPct val="130000"/>
              </a:lnSpc>
            </a:pPr>
            <a:r>
              <a:rPr lang="en-US" sz="2600" dirty="0" smtClean="0"/>
              <a:t>                       </a:t>
            </a:r>
            <a:endParaRPr lang="en-US" sz="2600" dirty="0"/>
          </a:p>
        </p:txBody>
      </p:sp>
      <p:sp>
        <p:nvSpPr>
          <p:cNvPr id="8" name="TextBox 7"/>
          <p:cNvSpPr txBox="1"/>
          <p:nvPr/>
        </p:nvSpPr>
        <p:spPr>
          <a:xfrm>
            <a:off x="7247577" y="2778931"/>
            <a:ext cx="4542219" cy="1323439"/>
          </a:xfrm>
          <a:prstGeom prst="rect">
            <a:avLst/>
          </a:prstGeom>
          <a:noFill/>
        </p:spPr>
        <p:txBody>
          <a:bodyPr wrap="square" rtlCol="0">
            <a:spAutoFit/>
          </a:bodyPr>
          <a:lstStyle/>
          <a:p>
            <a:r>
              <a:rPr lang="en-US" sz="2000" dirty="0" smtClean="0"/>
              <a:t>Problems:</a:t>
            </a:r>
          </a:p>
          <a:p>
            <a:pPr marL="457200" indent="-457200">
              <a:buAutoNum type="arabicPeriod"/>
            </a:pPr>
            <a:r>
              <a:rPr lang="en-US" sz="2000" strike="sngStrike" dirty="0" smtClean="0"/>
              <a:t>Breaking </a:t>
            </a:r>
            <a:r>
              <a:rPr lang="en-US" sz="2000" strike="sngStrike" dirty="0"/>
              <a:t>consistent error </a:t>
            </a:r>
            <a:r>
              <a:rPr lang="en-US" sz="2000" strike="sngStrike" dirty="0" smtClean="0"/>
              <a:t>behavior</a:t>
            </a:r>
          </a:p>
          <a:p>
            <a:pPr marL="457200" indent="-457200">
              <a:buAutoNum type="arabicPeriod"/>
            </a:pPr>
            <a:r>
              <a:rPr lang="en-US" sz="2000" strike="sngStrike" dirty="0" smtClean="0"/>
              <a:t>Leaking resources</a:t>
            </a:r>
            <a:endParaRPr lang="en-US" sz="2000" strike="sngStrike" dirty="0" smtClean="0"/>
          </a:p>
        </p:txBody>
      </p:sp>
      <p:sp>
        <p:nvSpPr>
          <p:cNvPr id="10" name="Rectangle 9"/>
          <p:cNvSpPr/>
          <p:nvPr/>
        </p:nvSpPr>
        <p:spPr>
          <a:xfrm>
            <a:off x="7247577" y="2625044"/>
            <a:ext cx="4055007" cy="1677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15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sz="2600" dirty="0" smtClean="0"/>
              <a:t>Third example – Scheduled Remote Start</a:t>
            </a:r>
            <a:endParaRPr lang="en-US" sz="2600" dirty="0"/>
          </a:p>
        </p:txBody>
      </p:sp>
      <p:sp>
        <p:nvSpPr>
          <p:cNvPr id="2" name="Slide Number Placeholder 1"/>
          <p:cNvSpPr>
            <a:spLocks noGrp="1"/>
          </p:cNvSpPr>
          <p:nvPr>
            <p:ph type="sldNum" sz="quarter" idx="12"/>
          </p:nvPr>
        </p:nvSpPr>
        <p:spPr/>
        <p:txBody>
          <a:bodyPr/>
          <a:lstStyle/>
          <a:p>
            <a:fld id="{398CF32F-FAD9-DA43-9395-1201D4C77C9A}" type="slidenum">
              <a:rPr lang="en-US" smtClean="0"/>
              <a:t>36</a:t>
            </a:fld>
            <a:endParaRPr lang="en-US"/>
          </a:p>
        </p:txBody>
      </p:sp>
    </p:spTree>
    <p:extLst>
      <p:ext uri="{BB962C8B-B14F-4D97-AF65-F5344CB8AC3E}">
        <p14:creationId xmlns:p14="http://schemas.microsoft.com/office/powerpoint/2010/main" val="1870075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29442"/>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2" name="TextBox 1"/>
          <p:cNvSpPr txBox="1"/>
          <p:nvPr/>
        </p:nvSpPr>
        <p:spPr>
          <a:xfrm>
            <a:off x="5565228" y="3231931"/>
            <a:ext cx="184731" cy="369332"/>
          </a:xfrm>
          <a:prstGeom prst="rect">
            <a:avLst/>
          </a:prstGeom>
          <a:noFill/>
        </p:spPr>
        <p:txBody>
          <a:bodyPr wrap="none" rtlCol="0">
            <a:spAutoFit/>
          </a:bodyPr>
          <a:lstStyle/>
          <a:p>
            <a:endParaRPr lang="en-US" dirty="0"/>
          </a:p>
        </p:txBody>
      </p:sp>
      <p:sp>
        <p:nvSpPr>
          <p:cNvPr id="6" name="TextBox 5"/>
          <p:cNvSpPr txBox="1"/>
          <p:nvPr/>
        </p:nvSpPr>
        <p:spPr>
          <a:xfrm>
            <a:off x="648625" y="2812087"/>
            <a:ext cx="3893395" cy="1754326"/>
          </a:xfrm>
          <a:prstGeom prst="rect">
            <a:avLst/>
          </a:prstGeom>
          <a:noFill/>
        </p:spPr>
        <p:txBody>
          <a:bodyPr wrap="square" rtlCol="0">
            <a:spAutoFit/>
          </a:bodyPr>
          <a:lstStyle/>
          <a:p>
            <a:r>
              <a:rPr lang="en-US" sz="3600" b="1" dirty="0" smtClean="0"/>
              <a:t>Scheduled</a:t>
            </a:r>
          </a:p>
          <a:p>
            <a:r>
              <a:rPr lang="en-US" sz="3600" b="1" dirty="0" smtClean="0"/>
              <a:t>Remote</a:t>
            </a:r>
          </a:p>
          <a:p>
            <a:r>
              <a:rPr lang="en-US" sz="3600" b="1" dirty="0" smtClean="0"/>
              <a:t>Start in master</a:t>
            </a:r>
            <a:endParaRPr lang="en-US" sz="3600" b="1" dirty="0"/>
          </a:p>
        </p:txBody>
      </p:sp>
      <p:sp>
        <p:nvSpPr>
          <p:cNvPr id="3" name="Slide Number Placeholder 2"/>
          <p:cNvSpPr>
            <a:spLocks noGrp="1"/>
          </p:cNvSpPr>
          <p:nvPr>
            <p:ph type="sldNum" sz="quarter" idx="12"/>
          </p:nvPr>
        </p:nvSpPr>
        <p:spPr/>
        <p:txBody>
          <a:bodyPr/>
          <a:lstStyle/>
          <a:p>
            <a:fld id="{398CF32F-FAD9-DA43-9395-1201D4C77C9A}" type="slidenum">
              <a:rPr lang="en-US" smtClean="0"/>
              <a:t>37</a:t>
            </a:fld>
            <a:endParaRPr lang="en-US"/>
          </a:p>
        </p:txBody>
      </p:sp>
      <p:pic>
        <p:nvPicPr>
          <p:cNvPr id="7" name="sr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65400" y="0"/>
            <a:ext cx="3257800" cy="6892114"/>
          </a:xfrm>
          <a:prstGeom prst="rect">
            <a:avLst/>
          </a:prstGeom>
        </p:spPr>
      </p:pic>
    </p:spTree>
    <p:extLst>
      <p:ext uri="{BB962C8B-B14F-4D97-AF65-F5344CB8AC3E}">
        <p14:creationId xmlns:p14="http://schemas.microsoft.com/office/powerpoint/2010/main" val="127121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844177" y="941011"/>
            <a:ext cx="10503646" cy="706964"/>
          </a:xfrm>
        </p:spPr>
        <p:txBody>
          <a:bodyPr/>
          <a:lstStyle/>
          <a:p>
            <a:r>
              <a:rPr lang="en-US" dirty="0" smtClean="0">
                <a:ea typeface="+mj-lt"/>
                <a:cs typeface="+mj-lt"/>
              </a:rPr>
              <a:t>Scheduled Remote Start- High Level Diagram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5" name="Slide Number Placeholder 4"/>
          <p:cNvSpPr>
            <a:spLocks noGrp="1"/>
          </p:cNvSpPr>
          <p:nvPr>
            <p:ph type="sldNum" sz="quarter" idx="12"/>
          </p:nvPr>
        </p:nvSpPr>
        <p:spPr/>
        <p:txBody>
          <a:bodyPr/>
          <a:lstStyle/>
          <a:p>
            <a:fld id="{398CF32F-FAD9-DA43-9395-1201D4C77C9A}" type="slidenum">
              <a:rPr lang="en-US" smtClean="0"/>
              <a:t>38</a:t>
            </a:fld>
            <a:endParaRPr lang="en-US"/>
          </a:p>
        </p:txBody>
      </p:sp>
      <p:pic>
        <p:nvPicPr>
          <p:cNvPr id="8" name="Picture 7"/>
          <p:cNvPicPr>
            <a:picLocks noChangeAspect="1"/>
          </p:cNvPicPr>
          <p:nvPr/>
        </p:nvPicPr>
        <p:blipFill>
          <a:blip r:embed="rId3"/>
          <a:stretch>
            <a:fillRect/>
          </a:stretch>
        </p:blipFill>
        <p:spPr>
          <a:xfrm>
            <a:off x="502236" y="2934929"/>
            <a:ext cx="11429901" cy="2020939"/>
          </a:xfrm>
          <a:prstGeom prst="rect">
            <a:avLst/>
          </a:prstGeom>
        </p:spPr>
      </p:pic>
    </p:spTree>
    <p:extLst>
      <p:ext uri="{BB962C8B-B14F-4D97-AF65-F5344CB8AC3E}">
        <p14:creationId xmlns:p14="http://schemas.microsoft.com/office/powerpoint/2010/main" val="1468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Load Scheduled Remote Start - Code</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39</a:t>
            </a:fld>
            <a:endParaRPr lang="en-US"/>
          </a:p>
        </p:txBody>
      </p:sp>
      <p:sp>
        <p:nvSpPr>
          <p:cNvPr id="10" name="Rectangle 9"/>
          <p:cNvSpPr/>
          <p:nvPr/>
        </p:nvSpPr>
        <p:spPr>
          <a:xfrm>
            <a:off x="278496" y="4394200"/>
            <a:ext cx="11877382" cy="2172903"/>
          </a:xfrm>
          <a:prstGeom prst="rect">
            <a:avLst/>
          </a:prstGeom>
        </p:spPr>
        <p:txBody>
          <a:bodyPr wrap="square">
            <a:spAutoFit/>
          </a:bodyPr>
          <a:lstStyle/>
          <a:p>
            <a:pPr>
              <a:lnSpc>
                <a:spcPct val="130000"/>
              </a:lnSpc>
            </a:pPr>
            <a:r>
              <a:rPr lang="en-US" sz="2600" dirty="0" smtClean="0"/>
              <a:t>	 fun </a:t>
            </a:r>
            <a:r>
              <a:rPr lang="en-US" sz="2600" dirty="0" err="1" smtClean="0"/>
              <a:t>loadSRS</a:t>
            </a:r>
            <a:r>
              <a:rPr lang="en-US" sz="2600" dirty="0" smtClean="0"/>
              <a:t>() {</a:t>
            </a:r>
          </a:p>
          <a:p>
            <a:pPr>
              <a:lnSpc>
                <a:spcPct val="130000"/>
              </a:lnSpc>
            </a:pPr>
            <a:r>
              <a:rPr lang="en-US" sz="2600" b="1" dirty="0">
                <a:solidFill>
                  <a:srgbClr val="FF0000"/>
                </a:solidFill>
              </a:rPr>
              <a:t>	</a:t>
            </a:r>
            <a:r>
              <a:rPr lang="en-US" sz="2600" b="1" dirty="0" smtClean="0">
                <a:solidFill>
                  <a:srgbClr val="FF0000"/>
                </a:solidFill>
              </a:rPr>
              <a:t>	    </a:t>
            </a:r>
            <a:r>
              <a:rPr lang="en-US" sz="2600" b="1" dirty="0" err="1" smtClean="0">
                <a:solidFill>
                  <a:srgbClr val="FF0000"/>
                </a:solidFill>
              </a:rPr>
              <a:t>getCmsTimeZoneList</a:t>
            </a:r>
            <a:r>
              <a:rPr lang="en-US" sz="2600" b="1" dirty="0" smtClean="0">
                <a:solidFill>
                  <a:srgbClr val="FF0000"/>
                </a:solidFill>
              </a:rPr>
              <a:t>()</a:t>
            </a:r>
          </a:p>
          <a:p>
            <a:pPr>
              <a:lnSpc>
                <a:spcPct val="130000"/>
              </a:lnSpc>
            </a:pPr>
            <a:r>
              <a:rPr lang="en-US" sz="2600" dirty="0"/>
              <a:t>		</a:t>
            </a:r>
            <a:r>
              <a:rPr lang="en-US" sz="2600" dirty="0" smtClean="0"/>
              <a:t>	</a:t>
            </a:r>
            <a:r>
              <a:rPr lang="en-US" sz="2600" b="1" dirty="0" smtClean="0">
                <a:solidFill>
                  <a:srgbClr val="FF0000"/>
                </a:solidFill>
              </a:rPr>
              <a:t>   .subscribe(::</a:t>
            </a:r>
            <a:r>
              <a:rPr lang="en-US" sz="2600" b="1" dirty="0" err="1" smtClean="0">
                <a:solidFill>
                  <a:srgbClr val="FF0000"/>
                </a:solidFill>
              </a:rPr>
              <a:t>fetchScheduledStarts</a:t>
            </a:r>
            <a:r>
              <a:rPr lang="en-US" sz="2600" b="1" dirty="0" smtClean="0">
                <a:solidFill>
                  <a:srgbClr val="FF0000"/>
                </a:solidFill>
              </a:rPr>
              <a:t>)</a:t>
            </a:r>
            <a:endParaRPr lang="en-US" sz="2600" b="1" dirty="0">
              <a:solidFill>
                <a:srgbClr val="FF0000"/>
              </a:solidFill>
            </a:endParaRPr>
          </a:p>
          <a:p>
            <a:pPr>
              <a:lnSpc>
                <a:spcPct val="130000"/>
              </a:lnSpc>
            </a:pPr>
            <a:r>
              <a:rPr lang="en-US" sz="2600" dirty="0" smtClean="0"/>
              <a:t>                       </a:t>
            </a:r>
            <a:endParaRPr lang="en-US" sz="2600" dirty="0"/>
          </a:p>
        </p:txBody>
      </p:sp>
      <p:pic>
        <p:nvPicPr>
          <p:cNvPr id="5" name="Picture 4"/>
          <p:cNvPicPr>
            <a:picLocks noChangeAspect="1"/>
          </p:cNvPicPr>
          <p:nvPr/>
        </p:nvPicPr>
        <p:blipFill>
          <a:blip r:embed="rId3"/>
          <a:stretch>
            <a:fillRect/>
          </a:stretch>
        </p:blipFill>
        <p:spPr>
          <a:xfrm>
            <a:off x="470841" y="2334279"/>
            <a:ext cx="11492692" cy="1820110"/>
          </a:xfrm>
          <a:prstGeom prst="rect">
            <a:avLst/>
          </a:prstGeom>
        </p:spPr>
      </p:pic>
    </p:spTree>
    <p:extLst>
      <p:ext uri="{BB962C8B-B14F-4D97-AF65-F5344CB8AC3E}">
        <p14:creationId xmlns:p14="http://schemas.microsoft.com/office/powerpoint/2010/main" val="2136838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9CF4580-02A9-4F65-A2E6-440CA37FBF42}"/>
              </a:ext>
            </a:extLst>
          </p:cNvPr>
          <p:cNvSpPr txBox="1">
            <a:spLocks/>
          </p:cNvSpPr>
          <p:nvPr/>
        </p:nvSpPr>
        <p:spPr>
          <a:xfrm>
            <a:off x="431604" y="1962783"/>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6" name="Title 1">
            <a:extLst>
              <a:ext uri="{FF2B5EF4-FFF2-40B4-BE49-F238E27FC236}">
                <a16:creationId xmlns="" xmlns:a16="http://schemas.microsoft.com/office/drawing/2014/main" id="{9CCB3655-BC0F-4585-978C-983DF1D66A99}"/>
              </a:ext>
            </a:extLst>
          </p:cNvPr>
          <p:cNvSpPr txBox="1">
            <a:spLocks/>
          </p:cNvSpPr>
          <p:nvPr/>
        </p:nvSpPr>
        <p:spPr>
          <a:xfrm>
            <a:off x="238421" y="2737416"/>
            <a:ext cx="4249442" cy="1502075"/>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solidFill>
                  <a:schemeClr val="tx1"/>
                </a:solidFill>
              </a:rPr>
              <a:t>A demo of what the search box should look like</a:t>
            </a:r>
            <a:endParaRPr lang="en-US" dirty="0">
              <a:solidFill>
                <a:schemeClr val="tx1"/>
              </a:solidFill>
              <a:ea typeface="+mj-lt"/>
              <a:cs typeface="+mj-lt"/>
            </a:endParaRPr>
          </a:p>
        </p:txBody>
      </p:sp>
      <p:pic>
        <p:nvPicPr>
          <p:cNvPr id="2" name="3D observable 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87863" y="0"/>
            <a:ext cx="4095750" cy="6858000"/>
          </a:xfrm>
          <a:prstGeom prst="rect">
            <a:avLst/>
          </a:prstGeom>
        </p:spPr>
      </p:pic>
      <p:sp>
        <p:nvSpPr>
          <p:cNvPr id="4" name="Slide Number Placeholder 3"/>
          <p:cNvSpPr>
            <a:spLocks noGrp="1"/>
          </p:cNvSpPr>
          <p:nvPr>
            <p:ph type="sldNum" sz="quarter" idx="12"/>
          </p:nvPr>
        </p:nvSpPr>
        <p:spPr/>
        <p:txBody>
          <a:bodyPr/>
          <a:lstStyle/>
          <a:p>
            <a:fld id="{398CF32F-FAD9-DA43-9395-1201D4C77C9A}" type="slidenum">
              <a:rPr lang="en-US" smtClean="0"/>
              <a:t>4</a:t>
            </a:fld>
            <a:endParaRPr lang="en-US"/>
          </a:p>
        </p:txBody>
      </p:sp>
    </p:spTree>
    <p:extLst>
      <p:ext uri="{BB962C8B-B14F-4D97-AF65-F5344CB8AC3E}">
        <p14:creationId xmlns:p14="http://schemas.microsoft.com/office/powerpoint/2010/main" val="6327590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Load Scheduled Remote Start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40</a:t>
            </a:fld>
            <a:endParaRPr lang="en-US"/>
          </a:p>
        </p:txBody>
      </p:sp>
      <p:sp>
        <p:nvSpPr>
          <p:cNvPr id="12" name="Rectangle 11"/>
          <p:cNvSpPr/>
          <p:nvPr/>
        </p:nvSpPr>
        <p:spPr>
          <a:xfrm>
            <a:off x="558458" y="4146316"/>
            <a:ext cx="12283782" cy="2693045"/>
          </a:xfrm>
          <a:prstGeom prst="rect">
            <a:avLst/>
          </a:prstGeom>
        </p:spPr>
        <p:txBody>
          <a:bodyPr wrap="square">
            <a:spAutoFit/>
          </a:bodyPr>
          <a:lstStyle/>
          <a:p>
            <a:pPr>
              <a:lnSpc>
                <a:spcPct val="130000"/>
              </a:lnSpc>
            </a:pPr>
            <a:r>
              <a:rPr lang="en-US" sz="2600" dirty="0"/>
              <a:t> </a:t>
            </a:r>
            <a:r>
              <a:rPr lang="en-US" sz="2600" dirty="0" smtClean="0"/>
              <a:t>  fun </a:t>
            </a:r>
            <a:r>
              <a:rPr lang="en-US" sz="2600" dirty="0" err="1" smtClean="0"/>
              <a:t>fetchScheduledStarts</a:t>
            </a:r>
            <a:r>
              <a:rPr lang="en-US" sz="2600" dirty="0" smtClean="0"/>
              <a:t>(</a:t>
            </a:r>
            <a:r>
              <a:rPr lang="en-US" sz="2600" dirty="0" err="1" smtClean="0"/>
              <a:t>cmsTimeZoneList</a:t>
            </a:r>
            <a:r>
              <a:rPr lang="en-US" sz="2600" dirty="0" smtClean="0"/>
              <a:t>) {</a:t>
            </a:r>
          </a:p>
          <a:p>
            <a:pPr>
              <a:lnSpc>
                <a:spcPct val="130000"/>
              </a:lnSpc>
            </a:pPr>
            <a:r>
              <a:rPr lang="en-US" sz="2600" dirty="0"/>
              <a:t>	 </a:t>
            </a:r>
            <a:r>
              <a:rPr lang="en-US" sz="2600" dirty="0" smtClean="0"/>
              <a:t>   </a:t>
            </a:r>
            <a:r>
              <a:rPr lang="en-US" sz="2600" dirty="0" err="1" smtClean="0"/>
              <a:t>this.cmsTimeZoneList</a:t>
            </a:r>
            <a:r>
              <a:rPr lang="en-US" sz="2600" dirty="0" smtClean="0"/>
              <a:t> = </a:t>
            </a:r>
            <a:r>
              <a:rPr lang="en-US" sz="2600" dirty="0" err="1" smtClean="0"/>
              <a:t>cmsTimeZoneList</a:t>
            </a:r>
            <a:endParaRPr lang="en-US" sz="2600" dirty="0" smtClean="0"/>
          </a:p>
          <a:p>
            <a:pPr>
              <a:lnSpc>
                <a:spcPct val="130000"/>
              </a:lnSpc>
            </a:pPr>
            <a:r>
              <a:rPr lang="en-US" sz="2600" dirty="0"/>
              <a:t>	 </a:t>
            </a:r>
            <a:r>
              <a:rPr lang="en-US" sz="2600" dirty="0" smtClean="0"/>
              <a:t>   </a:t>
            </a:r>
            <a:r>
              <a:rPr lang="en-US" sz="2600" b="1" dirty="0" err="1" smtClean="0">
                <a:solidFill>
                  <a:srgbClr val="FF0000"/>
                </a:solidFill>
              </a:rPr>
              <a:t>fetchScheduledStartsList</a:t>
            </a:r>
            <a:r>
              <a:rPr lang="en-US" sz="2600" b="1" dirty="0" smtClean="0">
                <a:solidFill>
                  <a:srgbClr val="FF0000"/>
                </a:solidFill>
              </a:rPr>
              <a:t>()</a:t>
            </a:r>
          </a:p>
          <a:p>
            <a:pPr>
              <a:lnSpc>
                <a:spcPct val="130000"/>
              </a:lnSpc>
            </a:pPr>
            <a:r>
              <a:rPr lang="en-US" sz="2600" b="1" dirty="0">
                <a:solidFill>
                  <a:srgbClr val="FF0000"/>
                </a:solidFill>
              </a:rPr>
              <a:t> </a:t>
            </a:r>
            <a:r>
              <a:rPr lang="en-US" sz="2600" b="1" dirty="0" smtClean="0">
                <a:solidFill>
                  <a:srgbClr val="FF0000"/>
                </a:solidFill>
              </a:rPr>
              <a:t>                 .</a:t>
            </a:r>
            <a:r>
              <a:rPr lang="en-US" sz="2600" b="1" dirty="0">
                <a:solidFill>
                  <a:srgbClr val="FF0000"/>
                </a:solidFill>
              </a:rPr>
              <a:t>subscribe</a:t>
            </a:r>
            <a:r>
              <a:rPr lang="en-US" sz="2600" b="1" dirty="0" smtClean="0">
                <a:solidFill>
                  <a:srgbClr val="FF0000"/>
                </a:solidFill>
              </a:rPr>
              <a:t>(::</a:t>
            </a:r>
            <a:r>
              <a:rPr lang="en-US" sz="2600" b="1" dirty="0" err="1" smtClean="0">
                <a:solidFill>
                  <a:srgbClr val="FF0000"/>
                </a:solidFill>
              </a:rPr>
              <a:t>handleTimeZonesAndUpdateDisplay</a:t>
            </a:r>
            <a:r>
              <a:rPr lang="en-US" sz="2600" b="1" dirty="0">
                <a:solidFill>
                  <a:srgbClr val="FF0000"/>
                </a:solidFill>
              </a:rPr>
              <a:t>)</a:t>
            </a:r>
            <a:r>
              <a:rPr lang="en-US" sz="2600" dirty="0"/>
              <a:t>	</a:t>
            </a:r>
          </a:p>
          <a:p>
            <a:pPr>
              <a:lnSpc>
                <a:spcPct val="130000"/>
              </a:lnSpc>
            </a:pPr>
            <a:r>
              <a:rPr lang="en-US" sz="2600" dirty="0" smtClean="0"/>
              <a:t>                       </a:t>
            </a:r>
            <a:endParaRPr lang="en-US" sz="2600" dirty="0"/>
          </a:p>
        </p:txBody>
      </p:sp>
      <p:pic>
        <p:nvPicPr>
          <p:cNvPr id="8" name="Picture 7"/>
          <p:cNvPicPr>
            <a:picLocks noChangeAspect="1"/>
          </p:cNvPicPr>
          <p:nvPr/>
        </p:nvPicPr>
        <p:blipFill>
          <a:blip r:embed="rId3"/>
          <a:stretch>
            <a:fillRect/>
          </a:stretch>
        </p:blipFill>
        <p:spPr>
          <a:xfrm>
            <a:off x="357855" y="2375453"/>
            <a:ext cx="11233916" cy="1785300"/>
          </a:xfrm>
          <a:prstGeom prst="rect">
            <a:avLst/>
          </a:prstGeom>
        </p:spPr>
      </p:pic>
    </p:spTree>
    <p:extLst>
      <p:ext uri="{BB962C8B-B14F-4D97-AF65-F5344CB8AC3E}">
        <p14:creationId xmlns:p14="http://schemas.microsoft.com/office/powerpoint/2010/main" val="2038214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3473" y="2070911"/>
            <a:ext cx="10692375" cy="1913372"/>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Load Scheduled Remote Start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41</a:t>
            </a:fld>
            <a:endParaRPr lang="en-US"/>
          </a:p>
        </p:txBody>
      </p:sp>
      <p:sp>
        <p:nvSpPr>
          <p:cNvPr id="8" name="Rectangle 7"/>
          <p:cNvSpPr/>
          <p:nvPr/>
        </p:nvSpPr>
        <p:spPr>
          <a:xfrm>
            <a:off x="-241722" y="3776824"/>
            <a:ext cx="12675443" cy="3093154"/>
          </a:xfrm>
          <a:prstGeom prst="rect">
            <a:avLst/>
          </a:prstGeom>
        </p:spPr>
        <p:txBody>
          <a:bodyPr wrap="square">
            <a:spAutoFit/>
          </a:bodyPr>
          <a:lstStyle/>
          <a:p>
            <a:pPr>
              <a:lnSpc>
                <a:spcPct val="130000"/>
              </a:lnSpc>
            </a:pPr>
            <a:r>
              <a:rPr lang="en-US" sz="2500" dirty="0"/>
              <a:t> </a:t>
            </a:r>
            <a:r>
              <a:rPr lang="en-US" sz="2500" dirty="0" smtClean="0"/>
              <a:t>      fun </a:t>
            </a:r>
            <a:r>
              <a:rPr lang="en-US" sz="2500" dirty="0" err="1" smtClean="0"/>
              <a:t>handleTimeZonesAndUpdateDisplay</a:t>
            </a:r>
            <a:r>
              <a:rPr lang="en-US" sz="2500" dirty="0" smtClean="0"/>
              <a:t>(</a:t>
            </a:r>
            <a:r>
              <a:rPr lang="en-US" sz="2500" dirty="0" err="1" smtClean="0"/>
              <a:t>scheduledStartList</a:t>
            </a:r>
            <a:r>
              <a:rPr lang="en-US" sz="2500" dirty="0" smtClean="0"/>
              <a:t>) {</a:t>
            </a:r>
          </a:p>
          <a:p>
            <a:pPr>
              <a:lnSpc>
                <a:spcPct val="130000"/>
              </a:lnSpc>
            </a:pPr>
            <a:r>
              <a:rPr lang="en-US" sz="2500" dirty="0" smtClean="0"/>
              <a:t>		 </a:t>
            </a:r>
            <a:r>
              <a:rPr lang="en-US" sz="2500" b="1" dirty="0" err="1" smtClean="0">
                <a:solidFill>
                  <a:srgbClr val="FF0000"/>
                </a:solidFill>
              </a:rPr>
              <a:t>foreach</a:t>
            </a:r>
            <a:r>
              <a:rPr lang="en-US" sz="2500" b="1" dirty="0" smtClean="0">
                <a:solidFill>
                  <a:srgbClr val="FF0000"/>
                </a:solidFill>
              </a:rPr>
              <a:t>(</a:t>
            </a:r>
            <a:r>
              <a:rPr lang="en-US" sz="2500" b="1" dirty="0" err="1" smtClean="0">
                <a:solidFill>
                  <a:srgbClr val="FF0000"/>
                </a:solidFill>
              </a:rPr>
              <a:t>scheduledStartList</a:t>
            </a:r>
            <a:r>
              <a:rPr lang="en-US" sz="2500" b="1" dirty="0" smtClean="0">
                <a:solidFill>
                  <a:srgbClr val="FF0000"/>
                </a:solidFill>
              </a:rPr>
              <a:t>) </a:t>
            </a:r>
            <a:endParaRPr lang="en-US" sz="2500" b="1" dirty="0">
              <a:solidFill>
                <a:srgbClr val="FF0000"/>
              </a:solidFill>
            </a:endParaRPr>
          </a:p>
          <a:p>
            <a:pPr>
              <a:lnSpc>
                <a:spcPct val="130000"/>
              </a:lnSpc>
            </a:pPr>
            <a:r>
              <a:rPr lang="en-US" sz="2500" b="1" dirty="0">
                <a:solidFill>
                  <a:srgbClr val="FF0000"/>
                </a:solidFill>
              </a:rPr>
              <a:t>			    if(</a:t>
            </a:r>
            <a:r>
              <a:rPr lang="en-US" sz="2500" b="1" dirty="0" err="1">
                <a:solidFill>
                  <a:srgbClr val="FF0000"/>
                </a:solidFill>
              </a:rPr>
              <a:t>invalidTimeZone</a:t>
            </a:r>
            <a:r>
              <a:rPr lang="en-US" sz="2500" b="1" dirty="0">
                <a:solidFill>
                  <a:srgbClr val="FF0000"/>
                </a:solidFill>
              </a:rPr>
              <a:t>(SRS))</a:t>
            </a:r>
          </a:p>
          <a:p>
            <a:pPr>
              <a:lnSpc>
                <a:spcPct val="130000"/>
              </a:lnSpc>
            </a:pPr>
            <a:r>
              <a:rPr lang="en-US" sz="2500" dirty="0"/>
              <a:t>			</a:t>
            </a:r>
            <a:r>
              <a:rPr lang="en-US" sz="2500" dirty="0" smtClean="0"/>
              <a:t>        </a:t>
            </a:r>
            <a:r>
              <a:rPr lang="en-US" sz="2500" dirty="0" err="1" smtClean="0"/>
              <a:t>convertSrsToDeviceTimeZone</a:t>
            </a:r>
            <a:r>
              <a:rPr lang="en-US" sz="2500" dirty="0" smtClean="0"/>
              <a:t>(SRS)</a:t>
            </a:r>
            <a:endParaRPr lang="en-US" sz="2500" dirty="0"/>
          </a:p>
          <a:p>
            <a:pPr>
              <a:lnSpc>
                <a:spcPct val="130000"/>
              </a:lnSpc>
            </a:pPr>
            <a:r>
              <a:rPr lang="en-US" sz="2500" dirty="0"/>
              <a:t>               		        </a:t>
            </a:r>
            <a:r>
              <a:rPr lang="en-US" sz="2500" dirty="0" err="1" smtClean="0"/>
              <a:t>updateBackendWithDeviceTimeZone</a:t>
            </a:r>
            <a:r>
              <a:rPr lang="en-US" sz="2500" dirty="0" smtClean="0"/>
              <a:t>(SRS)</a:t>
            </a:r>
            <a:endParaRPr lang="en-US" sz="2500" dirty="0"/>
          </a:p>
          <a:p>
            <a:pPr>
              <a:lnSpc>
                <a:spcPct val="130000"/>
              </a:lnSpc>
            </a:pPr>
            <a:r>
              <a:rPr lang="en-US" sz="2500" dirty="0"/>
              <a:t>		</a:t>
            </a:r>
            <a:r>
              <a:rPr lang="en-US" sz="2500" dirty="0" smtClean="0"/>
              <a:t>} 		                       </a:t>
            </a:r>
            <a:endParaRPr lang="en-US" sz="2500" dirty="0"/>
          </a:p>
        </p:txBody>
      </p:sp>
    </p:spTree>
    <p:extLst>
      <p:ext uri="{BB962C8B-B14F-4D97-AF65-F5344CB8AC3E}">
        <p14:creationId xmlns:p14="http://schemas.microsoft.com/office/powerpoint/2010/main" val="17672200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Load Scheduled Remote Start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42</a:t>
            </a:fld>
            <a:endParaRPr lang="en-US"/>
          </a:p>
        </p:txBody>
      </p:sp>
      <p:sp>
        <p:nvSpPr>
          <p:cNvPr id="8" name="Rectangle 7"/>
          <p:cNvSpPr/>
          <p:nvPr/>
        </p:nvSpPr>
        <p:spPr>
          <a:xfrm>
            <a:off x="-241722" y="3879137"/>
            <a:ext cx="12675443" cy="3093154"/>
          </a:xfrm>
          <a:prstGeom prst="rect">
            <a:avLst/>
          </a:prstGeom>
        </p:spPr>
        <p:txBody>
          <a:bodyPr wrap="square">
            <a:spAutoFit/>
          </a:bodyPr>
          <a:lstStyle/>
          <a:p>
            <a:pPr>
              <a:lnSpc>
                <a:spcPct val="130000"/>
              </a:lnSpc>
            </a:pPr>
            <a:r>
              <a:rPr lang="en-US" sz="2500" dirty="0"/>
              <a:t> </a:t>
            </a:r>
            <a:r>
              <a:rPr lang="en-US" sz="2500" dirty="0" smtClean="0"/>
              <a:t>      fun </a:t>
            </a:r>
            <a:r>
              <a:rPr lang="en-US" sz="2500" dirty="0" err="1" smtClean="0"/>
              <a:t>handleTimeZonesAndUpdateDisplay</a:t>
            </a:r>
            <a:r>
              <a:rPr lang="en-US" sz="2500" dirty="0" smtClean="0"/>
              <a:t>(</a:t>
            </a:r>
            <a:r>
              <a:rPr lang="en-US" sz="2500" dirty="0" err="1" smtClean="0"/>
              <a:t>scheduledStartList</a:t>
            </a:r>
            <a:r>
              <a:rPr lang="en-US" sz="2500" dirty="0" smtClean="0"/>
              <a:t>) {</a:t>
            </a:r>
          </a:p>
          <a:p>
            <a:pPr>
              <a:lnSpc>
                <a:spcPct val="130000"/>
              </a:lnSpc>
            </a:pPr>
            <a:r>
              <a:rPr lang="en-US" sz="2500" dirty="0" smtClean="0"/>
              <a:t>		 </a:t>
            </a:r>
            <a:r>
              <a:rPr lang="en-US" sz="2500" dirty="0" err="1" smtClean="0"/>
              <a:t>foreach</a:t>
            </a:r>
            <a:r>
              <a:rPr lang="en-US" sz="2500" dirty="0" smtClean="0"/>
              <a:t>(</a:t>
            </a:r>
            <a:r>
              <a:rPr lang="en-US" sz="2500" dirty="0" err="1" smtClean="0"/>
              <a:t>scheduledStartList</a:t>
            </a:r>
            <a:r>
              <a:rPr lang="en-US" sz="2500" dirty="0" smtClean="0"/>
              <a:t>) </a:t>
            </a:r>
            <a:endParaRPr lang="en-US" sz="2500" dirty="0"/>
          </a:p>
          <a:p>
            <a:pPr>
              <a:lnSpc>
                <a:spcPct val="130000"/>
              </a:lnSpc>
            </a:pPr>
            <a:r>
              <a:rPr lang="en-US" sz="2500" dirty="0"/>
              <a:t>			    if(</a:t>
            </a:r>
            <a:r>
              <a:rPr lang="en-US" sz="2500" dirty="0" err="1"/>
              <a:t>invalidTimeZone</a:t>
            </a:r>
            <a:r>
              <a:rPr lang="en-US" sz="2500" dirty="0"/>
              <a:t>(SRS))</a:t>
            </a:r>
          </a:p>
          <a:p>
            <a:pPr>
              <a:lnSpc>
                <a:spcPct val="130000"/>
              </a:lnSpc>
            </a:pPr>
            <a:r>
              <a:rPr lang="en-US" sz="2500" dirty="0"/>
              <a:t>			</a:t>
            </a:r>
            <a:r>
              <a:rPr lang="en-US" sz="2500" dirty="0" smtClean="0"/>
              <a:t>        </a:t>
            </a:r>
            <a:r>
              <a:rPr lang="en-US" sz="2500" b="1" dirty="0" err="1" smtClean="0">
                <a:solidFill>
                  <a:srgbClr val="FF0000"/>
                </a:solidFill>
              </a:rPr>
              <a:t>convertSrsToDeviceTimeZone</a:t>
            </a:r>
            <a:r>
              <a:rPr lang="en-US" sz="2500" b="1" dirty="0" smtClean="0">
                <a:solidFill>
                  <a:srgbClr val="FF0000"/>
                </a:solidFill>
              </a:rPr>
              <a:t>(SRS)</a:t>
            </a:r>
            <a:endParaRPr lang="en-US" sz="2500" b="1" dirty="0">
              <a:solidFill>
                <a:srgbClr val="FF0000"/>
              </a:solidFill>
            </a:endParaRPr>
          </a:p>
          <a:p>
            <a:pPr>
              <a:lnSpc>
                <a:spcPct val="130000"/>
              </a:lnSpc>
            </a:pPr>
            <a:r>
              <a:rPr lang="en-US" sz="2500" dirty="0"/>
              <a:t>               		        </a:t>
            </a:r>
            <a:r>
              <a:rPr lang="en-US" sz="2500" dirty="0" err="1" smtClean="0"/>
              <a:t>updateBackendWithDeviceTimeZone</a:t>
            </a:r>
            <a:r>
              <a:rPr lang="en-US" sz="2500" dirty="0" smtClean="0"/>
              <a:t>(SRS)</a:t>
            </a:r>
            <a:endParaRPr lang="en-US" sz="2500" dirty="0"/>
          </a:p>
          <a:p>
            <a:pPr>
              <a:lnSpc>
                <a:spcPct val="130000"/>
              </a:lnSpc>
            </a:pPr>
            <a:r>
              <a:rPr lang="en-US" sz="2500" dirty="0"/>
              <a:t>		</a:t>
            </a:r>
            <a:r>
              <a:rPr lang="en-US" sz="2500" dirty="0" smtClean="0"/>
              <a:t>} 		                       </a:t>
            </a:r>
            <a:endParaRPr lang="en-US" sz="2500" dirty="0"/>
          </a:p>
        </p:txBody>
      </p:sp>
      <p:pic>
        <p:nvPicPr>
          <p:cNvPr id="11" name="Picture 10"/>
          <p:cNvPicPr>
            <a:picLocks noChangeAspect="1"/>
          </p:cNvPicPr>
          <p:nvPr/>
        </p:nvPicPr>
        <p:blipFill>
          <a:blip r:embed="rId3"/>
          <a:stretch>
            <a:fillRect/>
          </a:stretch>
        </p:blipFill>
        <p:spPr>
          <a:xfrm>
            <a:off x="655049" y="2138009"/>
            <a:ext cx="10639527" cy="1743655"/>
          </a:xfrm>
          <a:prstGeom prst="rect">
            <a:avLst/>
          </a:prstGeom>
        </p:spPr>
      </p:pic>
    </p:spTree>
    <p:extLst>
      <p:ext uri="{BB962C8B-B14F-4D97-AF65-F5344CB8AC3E}">
        <p14:creationId xmlns:p14="http://schemas.microsoft.com/office/powerpoint/2010/main" val="3238182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6377" y="2268807"/>
            <a:ext cx="9855815" cy="1610330"/>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Load Scheduled Remote Start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43</a:t>
            </a:fld>
            <a:endParaRPr lang="en-US"/>
          </a:p>
        </p:txBody>
      </p:sp>
      <p:sp>
        <p:nvSpPr>
          <p:cNvPr id="8" name="Rectangle 7"/>
          <p:cNvSpPr/>
          <p:nvPr/>
        </p:nvSpPr>
        <p:spPr>
          <a:xfrm>
            <a:off x="207983" y="3802452"/>
            <a:ext cx="12675443" cy="3093154"/>
          </a:xfrm>
          <a:prstGeom prst="rect">
            <a:avLst/>
          </a:prstGeom>
        </p:spPr>
        <p:txBody>
          <a:bodyPr wrap="square">
            <a:spAutoFit/>
          </a:bodyPr>
          <a:lstStyle/>
          <a:p>
            <a:pPr>
              <a:lnSpc>
                <a:spcPct val="130000"/>
              </a:lnSpc>
            </a:pPr>
            <a:r>
              <a:rPr lang="en-US" sz="2500" dirty="0"/>
              <a:t> </a:t>
            </a:r>
            <a:r>
              <a:rPr lang="en-US" sz="2500" dirty="0" smtClean="0"/>
              <a:t>      fun </a:t>
            </a:r>
            <a:r>
              <a:rPr lang="en-US" sz="2500" dirty="0" err="1" smtClean="0"/>
              <a:t>handleTimeZonesAndUpdateDisplay</a:t>
            </a:r>
            <a:r>
              <a:rPr lang="en-US" sz="2500" dirty="0" smtClean="0"/>
              <a:t>(</a:t>
            </a:r>
            <a:r>
              <a:rPr lang="en-US" sz="2500" dirty="0" err="1" smtClean="0"/>
              <a:t>scheduledStartList</a:t>
            </a:r>
            <a:r>
              <a:rPr lang="en-US" sz="2500" dirty="0" smtClean="0"/>
              <a:t>) {</a:t>
            </a:r>
          </a:p>
          <a:p>
            <a:pPr>
              <a:lnSpc>
                <a:spcPct val="130000"/>
              </a:lnSpc>
            </a:pPr>
            <a:r>
              <a:rPr lang="en-US" sz="2500" dirty="0" smtClean="0"/>
              <a:t>		 </a:t>
            </a:r>
            <a:r>
              <a:rPr lang="en-US" sz="2500" dirty="0" err="1" smtClean="0"/>
              <a:t>foreach</a:t>
            </a:r>
            <a:r>
              <a:rPr lang="en-US" sz="2500" dirty="0" smtClean="0"/>
              <a:t>(</a:t>
            </a:r>
            <a:r>
              <a:rPr lang="en-US" sz="2500" dirty="0" err="1" smtClean="0"/>
              <a:t>scheduledStartList</a:t>
            </a:r>
            <a:r>
              <a:rPr lang="en-US" sz="2500" dirty="0" smtClean="0"/>
              <a:t>) </a:t>
            </a:r>
            <a:endParaRPr lang="en-US" sz="2500" dirty="0"/>
          </a:p>
          <a:p>
            <a:pPr>
              <a:lnSpc>
                <a:spcPct val="130000"/>
              </a:lnSpc>
            </a:pPr>
            <a:r>
              <a:rPr lang="en-US" sz="2500" dirty="0"/>
              <a:t>			    if(</a:t>
            </a:r>
            <a:r>
              <a:rPr lang="en-US" sz="2500" dirty="0" err="1"/>
              <a:t>invalidTimeZone</a:t>
            </a:r>
            <a:r>
              <a:rPr lang="en-US" sz="2500" dirty="0"/>
              <a:t>(SRS))</a:t>
            </a:r>
          </a:p>
          <a:p>
            <a:pPr>
              <a:lnSpc>
                <a:spcPct val="130000"/>
              </a:lnSpc>
            </a:pPr>
            <a:r>
              <a:rPr lang="en-US" sz="2500" dirty="0"/>
              <a:t>			</a:t>
            </a:r>
            <a:r>
              <a:rPr lang="en-US" sz="2500" dirty="0" smtClean="0"/>
              <a:t>        </a:t>
            </a:r>
            <a:r>
              <a:rPr lang="en-US" sz="2500" dirty="0" err="1" smtClean="0"/>
              <a:t>convertSrsToDeviceTimeZone</a:t>
            </a:r>
            <a:r>
              <a:rPr lang="en-US" sz="2500" dirty="0" smtClean="0"/>
              <a:t>(SRS)</a:t>
            </a:r>
            <a:endParaRPr lang="en-US" sz="2500" dirty="0"/>
          </a:p>
          <a:p>
            <a:pPr>
              <a:lnSpc>
                <a:spcPct val="130000"/>
              </a:lnSpc>
            </a:pPr>
            <a:r>
              <a:rPr lang="en-US" sz="2500" b="1" dirty="0">
                <a:solidFill>
                  <a:srgbClr val="FF0000"/>
                </a:solidFill>
              </a:rPr>
              <a:t>               		        </a:t>
            </a:r>
            <a:r>
              <a:rPr lang="en-US" sz="2500" b="1" dirty="0" err="1" smtClean="0">
                <a:solidFill>
                  <a:srgbClr val="FF0000"/>
                </a:solidFill>
              </a:rPr>
              <a:t>updateBackendWithDeviceTimeZone</a:t>
            </a:r>
            <a:r>
              <a:rPr lang="en-US" sz="2500" b="1" dirty="0" smtClean="0">
                <a:solidFill>
                  <a:srgbClr val="FF0000"/>
                </a:solidFill>
              </a:rPr>
              <a:t>(SRS)</a:t>
            </a:r>
            <a:endParaRPr lang="en-US" sz="2500" b="1" dirty="0">
              <a:solidFill>
                <a:srgbClr val="FF0000"/>
              </a:solidFill>
            </a:endParaRPr>
          </a:p>
          <a:p>
            <a:pPr>
              <a:lnSpc>
                <a:spcPct val="130000"/>
              </a:lnSpc>
            </a:pPr>
            <a:r>
              <a:rPr lang="en-US" sz="2500" dirty="0"/>
              <a:t>		</a:t>
            </a:r>
            <a:r>
              <a:rPr lang="en-US" sz="2500" dirty="0" smtClean="0"/>
              <a:t>} 		                       </a:t>
            </a:r>
            <a:endParaRPr lang="en-US" sz="2500" dirty="0"/>
          </a:p>
        </p:txBody>
      </p:sp>
    </p:spTree>
    <p:extLst>
      <p:ext uri="{BB962C8B-B14F-4D97-AF65-F5344CB8AC3E}">
        <p14:creationId xmlns:p14="http://schemas.microsoft.com/office/powerpoint/2010/main" val="19176614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Load Scheduled Remote Start - Code</a:t>
            </a: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44</a:t>
            </a:fld>
            <a:endParaRPr lang="en-US"/>
          </a:p>
        </p:txBody>
      </p:sp>
      <p:sp>
        <p:nvSpPr>
          <p:cNvPr id="8" name="Rectangle 7"/>
          <p:cNvSpPr/>
          <p:nvPr/>
        </p:nvSpPr>
        <p:spPr>
          <a:xfrm>
            <a:off x="-241722" y="5428192"/>
            <a:ext cx="12675443" cy="1592744"/>
          </a:xfrm>
          <a:prstGeom prst="rect">
            <a:avLst/>
          </a:prstGeom>
        </p:spPr>
        <p:txBody>
          <a:bodyPr wrap="square">
            <a:spAutoFit/>
          </a:bodyPr>
          <a:lstStyle/>
          <a:p>
            <a:pPr>
              <a:lnSpc>
                <a:spcPct val="130000"/>
              </a:lnSpc>
            </a:pPr>
            <a:r>
              <a:rPr lang="en-US" sz="2500" dirty="0" smtClean="0"/>
              <a:t>       fun </a:t>
            </a:r>
            <a:r>
              <a:rPr lang="en-US" sz="2500" b="1" dirty="0" err="1" smtClean="0">
                <a:solidFill>
                  <a:srgbClr val="0070C0"/>
                </a:solidFill>
              </a:rPr>
              <a:t>updateBackendWithDeviceTimeZone</a:t>
            </a:r>
            <a:r>
              <a:rPr lang="en-US" sz="2500" b="1" dirty="0" smtClean="0">
                <a:solidFill>
                  <a:srgbClr val="0070C0"/>
                </a:solidFill>
              </a:rPr>
              <a:t>(SRS</a:t>
            </a:r>
            <a:r>
              <a:rPr lang="en-US" sz="2500" dirty="0" smtClean="0"/>
              <a:t>) {</a:t>
            </a:r>
          </a:p>
          <a:p>
            <a:pPr>
              <a:lnSpc>
                <a:spcPct val="130000"/>
              </a:lnSpc>
            </a:pPr>
            <a:r>
              <a:rPr lang="en-US" sz="2500" b="1" dirty="0" smtClean="0">
                <a:solidFill>
                  <a:srgbClr val="FF0000"/>
                </a:solidFill>
              </a:rPr>
              <a:t>		</a:t>
            </a:r>
            <a:r>
              <a:rPr lang="en-US" sz="2500" b="1" dirty="0" err="1" smtClean="0">
                <a:solidFill>
                  <a:srgbClr val="FF0000"/>
                </a:solidFill>
              </a:rPr>
              <a:t>updateScheduledStart</a:t>
            </a:r>
            <a:r>
              <a:rPr lang="en-US" sz="2500" b="1" dirty="0" smtClean="0">
                <a:solidFill>
                  <a:srgbClr val="FF0000"/>
                </a:solidFill>
              </a:rPr>
              <a:t>(SRS).subscribe()</a:t>
            </a:r>
          </a:p>
          <a:p>
            <a:pPr>
              <a:lnSpc>
                <a:spcPct val="130000"/>
              </a:lnSpc>
            </a:pPr>
            <a:r>
              <a:rPr lang="en-US" sz="2500" dirty="0" smtClean="0"/>
              <a:t>		                       </a:t>
            </a:r>
            <a:endParaRPr lang="en-US" sz="2500" dirty="0"/>
          </a:p>
        </p:txBody>
      </p:sp>
      <p:sp>
        <p:nvSpPr>
          <p:cNvPr id="7" name="Rectangle 6"/>
          <p:cNvSpPr/>
          <p:nvPr/>
        </p:nvSpPr>
        <p:spPr>
          <a:xfrm>
            <a:off x="0" y="2111391"/>
            <a:ext cx="12675443" cy="3093154"/>
          </a:xfrm>
          <a:prstGeom prst="rect">
            <a:avLst/>
          </a:prstGeom>
        </p:spPr>
        <p:txBody>
          <a:bodyPr wrap="square">
            <a:spAutoFit/>
          </a:bodyPr>
          <a:lstStyle/>
          <a:p>
            <a:pPr>
              <a:lnSpc>
                <a:spcPct val="130000"/>
              </a:lnSpc>
            </a:pPr>
            <a:r>
              <a:rPr lang="en-US" sz="2500" dirty="0"/>
              <a:t> </a:t>
            </a:r>
            <a:r>
              <a:rPr lang="en-US" sz="2500" dirty="0" smtClean="0"/>
              <a:t>      fun </a:t>
            </a:r>
            <a:r>
              <a:rPr lang="en-US" sz="2500" dirty="0" err="1" smtClean="0"/>
              <a:t>handleTimeZonesAndUpdateDisplay</a:t>
            </a:r>
            <a:r>
              <a:rPr lang="en-US" sz="2500" dirty="0" smtClean="0"/>
              <a:t>(</a:t>
            </a:r>
            <a:r>
              <a:rPr lang="en-US" sz="2500" dirty="0" err="1" smtClean="0"/>
              <a:t>scheduledStartList</a:t>
            </a:r>
            <a:r>
              <a:rPr lang="en-US" sz="2500" dirty="0" smtClean="0"/>
              <a:t>) {</a:t>
            </a:r>
          </a:p>
          <a:p>
            <a:pPr>
              <a:lnSpc>
                <a:spcPct val="130000"/>
              </a:lnSpc>
            </a:pPr>
            <a:r>
              <a:rPr lang="en-US" sz="2500" dirty="0" smtClean="0"/>
              <a:t>		 </a:t>
            </a:r>
            <a:r>
              <a:rPr lang="en-US" sz="2500" dirty="0" err="1" smtClean="0"/>
              <a:t>foreach</a:t>
            </a:r>
            <a:r>
              <a:rPr lang="en-US" sz="2500" dirty="0" smtClean="0"/>
              <a:t>(</a:t>
            </a:r>
            <a:r>
              <a:rPr lang="en-US" sz="2500" dirty="0" err="1" smtClean="0"/>
              <a:t>scheduledStartList</a:t>
            </a:r>
            <a:r>
              <a:rPr lang="en-US" sz="2500" dirty="0" smtClean="0"/>
              <a:t>) </a:t>
            </a:r>
            <a:endParaRPr lang="en-US" sz="2500" dirty="0"/>
          </a:p>
          <a:p>
            <a:pPr>
              <a:lnSpc>
                <a:spcPct val="130000"/>
              </a:lnSpc>
            </a:pPr>
            <a:r>
              <a:rPr lang="en-US" sz="2500" dirty="0"/>
              <a:t>			    if(</a:t>
            </a:r>
            <a:r>
              <a:rPr lang="en-US" sz="2500" dirty="0" err="1"/>
              <a:t>invalidTimeZone</a:t>
            </a:r>
            <a:r>
              <a:rPr lang="en-US" sz="2500" dirty="0"/>
              <a:t>(SRS))</a:t>
            </a:r>
          </a:p>
          <a:p>
            <a:pPr>
              <a:lnSpc>
                <a:spcPct val="130000"/>
              </a:lnSpc>
            </a:pPr>
            <a:r>
              <a:rPr lang="en-US" sz="2500" dirty="0"/>
              <a:t>			</a:t>
            </a:r>
            <a:r>
              <a:rPr lang="en-US" sz="2500" dirty="0" smtClean="0"/>
              <a:t>        </a:t>
            </a:r>
            <a:r>
              <a:rPr lang="en-US" sz="2500" dirty="0" err="1" smtClean="0"/>
              <a:t>convertSrsToDeviceTimeZone</a:t>
            </a:r>
            <a:r>
              <a:rPr lang="en-US" sz="2500" dirty="0" smtClean="0"/>
              <a:t>(SRS)</a:t>
            </a:r>
            <a:endParaRPr lang="en-US" sz="2500" dirty="0"/>
          </a:p>
          <a:p>
            <a:pPr>
              <a:lnSpc>
                <a:spcPct val="130000"/>
              </a:lnSpc>
            </a:pPr>
            <a:r>
              <a:rPr lang="en-US" sz="2500" dirty="0"/>
              <a:t>               		        </a:t>
            </a:r>
            <a:r>
              <a:rPr lang="en-US" sz="2500" b="1" dirty="0" err="1" smtClean="0">
                <a:solidFill>
                  <a:srgbClr val="0070C0"/>
                </a:solidFill>
              </a:rPr>
              <a:t>updateBackendWithDeviceTimeZone</a:t>
            </a:r>
            <a:r>
              <a:rPr lang="en-US" sz="2500" b="1" dirty="0" smtClean="0">
                <a:solidFill>
                  <a:srgbClr val="0070C0"/>
                </a:solidFill>
              </a:rPr>
              <a:t>(SRS</a:t>
            </a:r>
            <a:r>
              <a:rPr lang="en-US" sz="2500" dirty="0" smtClean="0"/>
              <a:t>)</a:t>
            </a:r>
            <a:endParaRPr lang="en-US" sz="2500" dirty="0"/>
          </a:p>
          <a:p>
            <a:pPr>
              <a:lnSpc>
                <a:spcPct val="130000"/>
              </a:lnSpc>
            </a:pPr>
            <a:r>
              <a:rPr lang="en-US" sz="2500" dirty="0"/>
              <a:t>		</a:t>
            </a:r>
            <a:r>
              <a:rPr lang="en-US" sz="2500" dirty="0" smtClean="0"/>
              <a:t>} 		                       </a:t>
            </a:r>
            <a:endParaRPr lang="en-US" sz="2500" dirty="0"/>
          </a:p>
        </p:txBody>
      </p:sp>
      <p:cxnSp>
        <p:nvCxnSpPr>
          <p:cNvPr id="9" name="Straight Connector 8"/>
          <p:cNvCxnSpPr/>
          <p:nvPr/>
        </p:nvCxnSpPr>
        <p:spPr>
          <a:xfrm>
            <a:off x="-121187" y="5235933"/>
            <a:ext cx="12192000" cy="896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387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The Problem</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Slide Number Placeholder 2"/>
          <p:cNvSpPr>
            <a:spLocks noGrp="1"/>
          </p:cNvSpPr>
          <p:nvPr>
            <p:ph type="sldNum" sz="quarter" idx="12"/>
          </p:nvPr>
        </p:nvSpPr>
        <p:spPr/>
        <p:txBody>
          <a:bodyPr/>
          <a:lstStyle/>
          <a:p>
            <a:fld id="{398CF32F-FAD9-DA43-9395-1201D4C77C9A}" type="slidenum">
              <a:rPr lang="en-US" smtClean="0"/>
              <a:t>45</a:t>
            </a:fld>
            <a:endParaRPr lang="en-US"/>
          </a:p>
        </p:txBody>
      </p:sp>
      <p:sp>
        <p:nvSpPr>
          <p:cNvPr id="7" name="Rectangle 6"/>
          <p:cNvSpPr/>
          <p:nvPr/>
        </p:nvSpPr>
        <p:spPr>
          <a:xfrm>
            <a:off x="597901" y="2090924"/>
            <a:ext cx="12675443" cy="5124352"/>
          </a:xfrm>
          <a:prstGeom prst="rect">
            <a:avLst/>
          </a:prstGeom>
        </p:spPr>
        <p:txBody>
          <a:bodyPr wrap="square">
            <a:spAutoFit/>
          </a:bodyPr>
          <a:lstStyle/>
          <a:p>
            <a:pPr>
              <a:lnSpc>
                <a:spcPct val="120000"/>
              </a:lnSpc>
            </a:pPr>
            <a:r>
              <a:rPr lang="en-US" sz="2500" dirty="0"/>
              <a:t> fun </a:t>
            </a:r>
            <a:r>
              <a:rPr lang="en-US" sz="2500" dirty="0" err="1" smtClean="0"/>
              <a:t>loadSRS</a:t>
            </a:r>
            <a:r>
              <a:rPr lang="en-US" sz="2500" dirty="0" smtClean="0"/>
              <a:t>() </a:t>
            </a:r>
            <a:r>
              <a:rPr lang="en-US" sz="2500" dirty="0"/>
              <a:t>{</a:t>
            </a:r>
          </a:p>
          <a:p>
            <a:pPr>
              <a:lnSpc>
                <a:spcPct val="120000"/>
              </a:lnSpc>
            </a:pPr>
            <a:r>
              <a:rPr lang="en-US" sz="2500" dirty="0" smtClean="0"/>
              <a:t>        </a:t>
            </a:r>
            <a:r>
              <a:rPr lang="en-US" sz="2500" dirty="0" err="1" smtClean="0"/>
              <a:t>getCmsTimeZoneList</a:t>
            </a:r>
            <a:r>
              <a:rPr lang="en-US" sz="2500" dirty="0" smtClean="0"/>
              <a:t>()</a:t>
            </a:r>
          </a:p>
          <a:p>
            <a:pPr>
              <a:lnSpc>
                <a:spcPct val="120000"/>
              </a:lnSpc>
            </a:pPr>
            <a:r>
              <a:rPr lang="en-US" sz="2500" b="1" dirty="0">
                <a:solidFill>
                  <a:srgbClr val="FF0000"/>
                </a:solidFill>
              </a:rPr>
              <a:t>	</a:t>
            </a:r>
            <a:r>
              <a:rPr lang="en-US" sz="2500" b="1" dirty="0" smtClean="0">
                <a:solidFill>
                  <a:srgbClr val="FF0000"/>
                </a:solidFill>
              </a:rPr>
              <a:t>    .subscribe</a:t>
            </a:r>
            <a:r>
              <a:rPr lang="en-US" sz="2500" b="1" dirty="0">
                <a:solidFill>
                  <a:srgbClr val="FF0000"/>
                </a:solidFill>
              </a:rPr>
              <a:t> </a:t>
            </a:r>
            <a:r>
              <a:rPr lang="en-US" sz="2500" b="1" dirty="0" smtClean="0">
                <a:solidFill>
                  <a:srgbClr val="FF0000"/>
                </a:solidFill>
              </a:rPr>
              <a:t>{</a:t>
            </a:r>
          </a:p>
          <a:p>
            <a:pPr>
              <a:lnSpc>
                <a:spcPct val="120000"/>
              </a:lnSpc>
            </a:pPr>
            <a:r>
              <a:rPr lang="en-US" sz="2500" dirty="0"/>
              <a:t>	 </a:t>
            </a:r>
            <a:r>
              <a:rPr lang="en-US" sz="2500" dirty="0" smtClean="0"/>
              <a:t>       </a:t>
            </a:r>
            <a:r>
              <a:rPr lang="en-US" sz="2500" dirty="0" err="1" smtClean="0"/>
              <a:t>fetchScheduledStartsList</a:t>
            </a:r>
            <a:r>
              <a:rPr lang="en-US" sz="2500" dirty="0" smtClean="0"/>
              <a:t>()</a:t>
            </a:r>
          </a:p>
          <a:p>
            <a:pPr>
              <a:lnSpc>
                <a:spcPct val="120000"/>
              </a:lnSpc>
            </a:pPr>
            <a:r>
              <a:rPr lang="en-US" sz="2500" b="1" dirty="0">
                <a:solidFill>
                  <a:srgbClr val="FF0000"/>
                </a:solidFill>
              </a:rPr>
              <a:t>	</a:t>
            </a:r>
            <a:r>
              <a:rPr lang="en-US" sz="2500" b="1" dirty="0" smtClean="0">
                <a:solidFill>
                  <a:srgbClr val="FF0000"/>
                </a:solidFill>
              </a:rPr>
              <a:t>	        .subscribe {</a:t>
            </a:r>
          </a:p>
          <a:p>
            <a:pPr>
              <a:lnSpc>
                <a:spcPct val="120000"/>
              </a:lnSpc>
            </a:pPr>
            <a:r>
              <a:rPr lang="en-US" sz="2500" dirty="0"/>
              <a:t>	</a:t>
            </a:r>
            <a:r>
              <a:rPr lang="en-US" sz="2500" dirty="0" smtClean="0"/>
              <a:t>		    </a:t>
            </a:r>
            <a:r>
              <a:rPr lang="en-US" sz="2500" dirty="0"/>
              <a:t>if(</a:t>
            </a:r>
            <a:r>
              <a:rPr lang="en-US" sz="2500" dirty="0" err="1"/>
              <a:t>invalidTimeZone</a:t>
            </a:r>
            <a:r>
              <a:rPr lang="en-US" sz="2500" dirty="0"/>
              <a:t>(SRS</a:t>
            </a:r>
            <a:r>
              <a:rPr lang="en-US" sz="2500" dirty="0" smtClean="0"/>
              <a:t>))</a:t>
            </a:r>
          </a:p>
          <a:p>
            <a:pPr>
              <a:lnSpc>
                <a:spcPct val="120000"/>
              </a:lnSpc>
            </a:pPr>
            <a:r>
              <a:rPr lang="en-US" sz="2500" dirty="0"/>
              <a:t>	</a:t>
            </a:r>
            <a:r>
              <a:rPr lang="en-US" sz="2500" dirty="0" smtClean="0"/>
              <a:t>			</a:t>
            </a:r>
            <a:r>
              <a:rPr lang="mr-IN" sz="2500" dirty="0" smtClean="0"/>
              <a:t>…</a:t>
            </a:r>
            <a:r>
              <a:rPr lang="en-US" sz="2500" dirty="0" smtClean="0"/>
              <a:t>.</a:t>
            </a:r>
          </a:p>
          <a:p>
            <a:pPr>
              <a:lnSpc>
                <a:spcPct val="120000"/>
              </a:lnSpc>
            </a:pPr>
            <a:r>
              <a:rPr lang="en-US" sz="2500" dirty="0"/>
              <a:t>	</a:t>
            </a:r>
            <a:r>
              <a:rPr lang="en-US" sz="2500" dirty="0" smtClean="0"/>
              <a:t>			</a:t>
            </a:r>
            <a:r>
              <a:rPr lang="en-US" sz="2500" dirty="0" err="1" smtClean="0"/>
              <a:t>updateScheduledStart</a:t>
            </a:r>
            <a:r>
              <a:rPr lang="en-US" sz="2500" dirty="0" smtClean="0"/>
              <a:t>(SRS)</a:t>
            </a:r>
          </a:p>
          <a:p>
            <a:pPr>
              <a:lnSpc>
                <a:spcPct val="120000"/>
              </a:lnSpc>
            </a:pPr>
            <a:r>
              <a:rPr lang="en-US" sz="2500" b="1" dirty="0">
                <a:solidFill>
                  <a:srgbClr val="FF0000"/>
                </a:solidFill>
              </a:rPr>
              <a:t>	</a:t>
            </a:r>
            <a:r>
              <a:rPr lang="en-US" sz="2500" b="1" dirty="0" smtClean="0">
                <a:solidFill>
                  <a:srgbClr val="FF0000"/>
                </a:solidFill>
              </a:rPr>
              <a:t>			</a:t>
            </a:r>
            <a:r>
              <a:rPr lang="en-US" sz="2500" b="1" dirty="0">
                <a:solidFill>
                  <a:srgbClr val="FF0000"/>
                </a:solidFill>
              </a:rPr>
              <a:t> </a:t>
            </a:r>
            <a:r>
              <a:rPr lang="en-US" sz="2500" b="1" dirty="0" smtClean="0">
                <a:solidFill>
                  <a:srgbClr val="FF0000"/>
                </a:solidFill>
              </a:rPr>
              <a:t>   .</a:t>
            </a:r>
            <a:r>
              <a:rPr lang="en-US" sz="2500" b="1" dirty="0">
                <a:solidFill>
                  <a:srgbClr val="FF0000"/>
                </a:solidFill>
              </a:rPr>
              <a:t>subscribe</a:t>
            </a:r>
            <a:r>
              <a:rPr lang="en-US" sz="2500" b="1" dirty="0" smtClean="0">
                <a:solidFill>
                  <a:srgbClr val="FF0000"/>
                </a:solidFill>
              </a:rPr>
              <a:t>()</a:t>
            </a:r>
          </a:p>
          <a:p>
            <a:pPr>
              <a:lnSpc>
                <a:spcPct val="120000"/>
              </a:lnSpc>
            </a:pPr>
            <a:r>
              <a:rPr lang="en-US" sz="2500" b="1" dirty="0">
                <a:solidFill>
                  <a:srgbClr val="FF0000"/>
                </a:solidFill>
              </a:rPr>
              <a:t>	</a:t>
            </a:r>
            <a:r>
              <a:rPr lang="en-US" sz="2500" b="1" dirty="0" smtClean="0">
                <a:solidFill>
                  <a:srgbClr val="FF0000"/>
                </a:solidFill>
              </a:rPr>
              <a:t>		 } }  } </a:t>
            </a:r>
            <a:endParaRPr lang="en-US" sz="2500" b="1" dirty="0">
              <a:solidFill>
                <a:srgbClr val="FF0000"/>
              </a:solidFill>
            </a:endParaRPr>
          </a:p>
          <a:p>
            <a:pPr>
              <a:lnSpc>
                <a:spcPct val="120000"/>
              </a:lnSpc>
            </a:pPr>
            <a:endParaRPr lang="en-US" sz="2500" dirty="0" smtClean="0"/>
          </a:p>
        </p:txBody>
      </p:sp>
      <p:sp>
        <p:nvSpPr>
          <p:cNvPr id="8" name="TextBox 7"/>
          <p:cNvSpPr txBox="1"/>
          <p:nvPr/>
        </p:nvSpPr>
        <p:spPr>
          <a:xfrm>
            <a:off x="7766636" y="2708140"/>
            <a:ext cx="4542219" cy="1938992"/>
          </a:xfrm>
          <a:prstGeom prst="rect">
            <a:avLst/>
          </a:prstGeom>
          <a:noFill/>
        </p:spPr>
        <p:txBody>
          <a:bodyPr wrap="square" rtlCol="0">
            <a:spAutoFit/>
          </a:bodyPr>
          <a:lstStyle/>
          <a:p>
            <a:r>
              <a:rPr lang="en-US" sz="2000" dirty="0" smtClean="0"/>
              <a:t>Problems:</a:t>
            </a:r>
          </a:p>
          <a:p>
            <a:pPr marL="457200" indent="-457200">
              <a:buAutoNum type="arabicPeriod"/>
            </a:pPr>
            <a:r>
              <a:rPr lang="en-US" sz="2000" dirty="0" smtClean="0"/>
              <a:t>Breaking </a:t>
            </a:r>
            <a:r>
              <a:rPr lang="en-US" sz="2000" dirty="0"/>
              <a:t>consistent error </a:t>
            </a:r>
            <a:r>
              <a:rPr lang="en-US" sz="2000" dirty="0" smtClean="0"/>
              <a:t>behavior</a:t>
            </a:r>
          </a:p>
          <a:p>
            <a:pPr marL="457200" indent="-457200">
              <a:buAutoNum type="arabicPeriod"/>
            </a:pPr>
            <a:r>
              <a:rPr lang="en-US" sz="2000" dirty="0" smtClean="0"/>
              <a:t>Not </a:t>
            </a:r>
            <a:r>
              <a:rPr lang="en-US" sz="2000" dirty="0"/>
              <a:t>easy to change </a:t>
            </a:r>
            <a:r>
              <a:rPr lang="en-US" sz="2000" dirty="0" smtClean="0"/>
              <a:t>threads</a:t>
            </a:r>
          </a:p>
          <a:p>
            <a:pPr marL="457200" indent="-457200">
              <a:buAutoNum type="arabicPeriod"/>
            </a:pPr>
            <a:r>
              <a:rPr lang="en-US" sz="2000" dirty="0" smtClean="0"/>
              <a:t>Code </a:t>
            </a:r>
            <a:r>
              <a:rPr lang="en-US" sz="2000" dirty="0"/>
              <a:t>not easy to </a:t>
            </a:r>
            <a:r>
              <a:rPr lang="en-US" sz="2000" dirty="0" smtClean="0"/>
              <a:t>read/imperative</a:t>
            </a:r>
          </a:p>
        </p:txBody>
      </p:sp>
      <p:sp>
        <p:nvSpPr>
          <p:cNvPr id="9" name="Rectangle 8"/>
          <p:cNvSpPr/>
          <p:nvPr/>
        </p:nvSpPr>
        <p:spPr>
          <a:xfrm>
            <a:off x="7622331" y="2708140"/>
            <a:ext cx="4144948" cy="2246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1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02" y="993524"/>
            <a:ext cx="10916898" cy="706964"/>
          </a:xfrm>
        </p:spPr>
        <p:txBody>
          <a:bodyPr/>
          <a:lstStyle/>
          <a:p>
            <a:r>
              <a:rPr lang="en-US" dirty="0" smtClean="0"/>
              <a:t>Our objectives</a:t>
            </a:r>
            <a:endParaRPr lang="en-US" dirty="0"/>
          </a:p>
        </p:txBody>
      </p:sp>
      <p:sp>
        <p:nvSpPr>
          <p:cNvPr id="3" name="Content Placeholder 2"/>
          <p:cNvSpPr>
            <a:spLocks noGrp="1"/>
          </p:cNvSpPr>
          <p:nvPr>
            <p:ph idx="1"/>
          </p:nvPr>
        </p:nvSpPr>
        <p:spPr>
          <a:xfrm>
            <a:off x="897377" y="2336800"/>
            <a:ext cx="10710423" cy="4025900"/>
          </a:xfrm>
        </p:spPr>
        <p:txBody>
          <a:bodyPr>
            <a:normAutofit/>
          </a:bodyPr>
          <a:lstStyle/>
          <a:p>
            <a:pPr marL="514350" indent="-514350">
              <a:lnSpc>
                <a:spcPct val="250000"/>
              </a:lnSpc>
              <a:buFont typeface="+mj-lt"/>
              <a:buAutoNum type="arabicPeriod"/>
            </a:pPr>
            <a:r>
              <a:rPr lang="en-US" sz="2800" dirty="0"/>
              <a:t>Get rid </a:t>
            </a:r>
            <a:r>
              <a:rPr lang="en-US" sz="2800" dirty="0" smtClean="0"/>
              <a:t>of the </a:t>
            </a:r>
            <a:r>
              <a:rPr lang="en-US" sz="2800" dirty="0" smtClean="0"/>
              <a:t>class level variable</a:t>
            </a:r>
            <a:endParaRPr lang="en-US" sz="2800" dirty="0" smtClean="0"/>
          </a:p>
          <a:p>
            <a:pPr marL="514350" indent="-514350">
              <a:lnSpc>
                <a:spcPct val="250000"/>
              </a:lnSpc>
              <a:buFont typeface="+mj-lt"/>
              <a:buAutoNum type="arabicPeriod"/>
            </a:pPr>
            <a:r>
              <a:rPr lang="en-US" sz="2800" dirty="0"/>
              <a:t>Get rid of for </a:t>
            </a:r>
            <a:r>
              <a:rPr lang="en-US" sz="2800" dirty="0" smtClean="0"/>
              <a:t>loop</a:t>
            </a:r>
          </a:p>
          <a:p>
            <a:pPr marL="514350" indent="-514350">
              <a:lnSpc>
                <a:spcPct val="250000"/>
              </a:lnSpc>
              <a:buFont typeface="+mj-lt"/>
              <a:buAutoNum type="arabicPeriod"/>
            </a:pPr>
            <a:r>
              <a:rPr lang="en-US" sz="2800" dirty="0" smtClean="0"/>
              <a:t>Get rid of (subscribe inside subscribe)</a:t>
            </a:r>
            <a:r>
              <a:rPr lang="en-US" sz="2800" baseline="30000" dirty="0" smtClean="0"/>
              <a:t>3</a:t>
            </a:r>
            <a:endParaRPr lang="en-US" sz="2800" dirty="0" smtClean="0"/>
          </a:p>
          <a:p>
            <a:pPr marL="514350" indent="-514350">
              <a:lnSpc>
                <a:spcPct val="250000"/>
              </a:lnSpc>
              <a:buFont typeface="+mj-lt"/>
              <a:buAutoNum type="arabicPeriod"/>
            </a:pPr>
            <a:endParaRPr lang="en-US" sz="2800" dirty="0"/>
          </a:p>
        </p:txBody>
      </p:sp>
    </p:spTree>
    <p:extLst>
      <p:ext uri="{BB962C8B-B14F-4D97-AF65-F5344CB8AC3E}">
        <p14:creationId xmlns:p14="http://schemas.microsoft.com/office/powerpoint/2010/main" val="21185044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47</a:t>
            </a:fld>
            <a:endParaRPr lang="en-US"/>
          </a:p>
        </p:txBody>
      </p:sp>
      <p:sp>
        <p:nvSpPr>
          <p:cNvPr id="8" name="Rectangle 7"/>
          <p:cNvSpPr/>
          <p:nvPr/>
        </p:nvSpPr>
        <p:spPr>
          <a:xfrm>
            <a:off x="668257" y="4180344"/>
            <a:ext cx="12675443" cy="3253198"/>
          </a:xfrm>
          <a:prstGeom prst="rect">
            <a:avLst/>
          </a:prstGeom>
        </p:spPr>
        <p:txBody>
          <a:bodyPr wrap="square">
            <a:spAutoFit/>
          </a:bodyPr>
          <a:lstStyle/>
          <a:p>
            <a:pPr>
              <a:lnSpc>
                <a:spcPct val="130000"/>
              </a:lnSpc>
            </a:pPr>
            <a:r>
              <a:rPr lang="en-US" sz="2600" dirty="0"/>
              <a:t> fun </a:t>
            </a:r>
            <a:r>
              <a:rPr lang="en-US" sz="2600" dirty="0" err="1" smtClean="0"/>
              <a:t>loadSRS</a:t>
            </a:r>
            <a:r>
              <a:rPr lang="en-US" sz="2600" dirty="0" smtClean="0"/>
              <a:t>() {</a:t>
            </a:r>
            <a:endParaRPr lang="en-US" sz="2600" dirty="0"/>
          </a:p>
          <a:p>
            <a:pPr>
              <a:lnSpc>
                <a:spcPct val="130000"/>
              </a:lnSpc>
            </a:pPr>
            <a:r>
              <a:rPr lang="en-US" sz="2600" b="1" dirty="0" smtClean="0">
                <a:solidFill>
                  <a:srgbClr val="FF0000"/>
                </a:solidFill>
              </a:rPr>
              <a:t>        </a:t>
            </a:r>
            <a:r>
              <a:rPr lang="en-US" sz="2600" dirty="0" err="1" smtClean="0">
                <a:solidFill>
                  <a:srgbClr val="0070C0"/>
                </a:solidFill>
              </a:rPr>
              <a:t>getCmsTimeZoneList</a:t>
            </a:r>
            <a:r>
              <a:rPr lang="en-US" sz="2600" dirty="0" smtClean="0">
                <a:solidFill>
                  <a:srgbClr val="0070C0"/>
                </a:solidFill>
              </a:rPr>
              <a:t>()</a:t>
            </a:r>
            <a:r>
              <a:rPr lang="en-US" sz="2600" dirty="0" smtClean="0">
                <a:solidFill>
                  <a:srgbClr val="FF0000"/>
                </a:solidFill>
              </a:rPr>
              <a:t>.</a:t>
            </a:r>
            <a:r>
              <a:rPr lang="en-US" sz="2600" b="1" dirty="0" err="1" smtClean="0">
                <a:solidFill>
                  <a:srgbClr val="FF0000"/>
                </a:solidFill>
              </a:rPr>
              <a:t>zipWith</a:t>
            </a:r>
            <a:r>
              <a:rPr lang="en-US" sz="2600" dirty="0" smtClean="0">
                <a:solidFill>
                  <a:srgbClr val="0070C0"/>
                </a:solidFill>
              </a:rPr>
              <a:t>(</a:t>
            </a:r>
            <a:r>
              <a:rPr lang="en-US" sz="2600" dirty="0" err="1">
                <a:solidFill>
                  <a:srgbClr val="0070C0"/>
                </a:solidFill>
              </a:rPr>
              <a:t>fetchScheduledStartsList</a:t>
            </a:r>
            <a:r>
              <a:rPr lang="en-US" sz="2600" dirty="0" smtClean="0">
                <a:solidFill>
                  <a:srgbClr val="0070C0"/>
                </a:solidFill>
              </a:rPr>
              <a:t>())</a:t>
            </a:r>
          </a:p>
          <a:p>
            <a:pPr>
              <a:lnSpc>
                <a:spcPct val="130000"/>
              </a:lnSpc>
            </a:pPr>
            <a:r>
              <a:rPr lang="en-US" sz="2600" dirty="0" smtClean="0"/>
              <a:t>	    .</a:t>
            </a:r>
            <a:r>
              <a:rPr lang="en-US" sz="2600" dirty="0" err="1"/>
              <a:t>flatMap</a:t>
            </a:r>
            <a:r>
              <a:rPr lang="en-US" sz="2600" dirty="0"/>
              <a:t> { </a:t>
            </a:r>
            <a:r>
              <a:rPr lang="en-US" sz="2600" dirty="0" err="1"/>
              <a:t>cmsList</a:t>
            </a:r>
            <a:r>
              <a:rPr lang="en-US" sz="2600" dirty="0"/>
              <a:t> , </a:t>
            </a:r>
            <a:r>
              <a:rPr lang="en-US" sz="2600" dirty="0" err="1"/>
              <a:t>srsList</a:t>
            </a:r>
            <a:r>
              <a:rPr lang="en-US" sz="2600" dirty="0"/>
              <a:t> -&gt;</a:t>
            </a:r>
          </a:p>
          <a:p>
            <a:pPr>
              <a:lnSpc>
                <a:spcPct val="130000"/>
              </a:lnSpc>
            </a:pPr>
            <a:r>
              <a:rPr lang="en-US" sz="2600" dirty="0" smtClean="0"/>
              <a:t>	    </a:t>
            </a:r>
            <a:r>
              <a:rPr lang="mr-IN" sz="2600" dirty="0" smtClean="0"/>
              <a:t>…</a:t>
            </a:r>
            <a:endParaRPr lang="en-US" sz="2600" dirty="0" smtClean="0"/>
          </a:p>
          <a:p>
            <a:pPr>
              <a:lnSpc>
                <a:spcPct val="130000"/>
              </a:lnSpc>
            </a:pPr>
            <a:r>
              <a:rPr lang="en-US" sz="2600" dirty="0" smtClean="0"/>
              <a:t>}</a:t>
            </a:r>
          </a:p>
          <a:p>
            <a:pPr>
              <a:lnSpc>
                <a:spcPct val="130000"/>
              </a:lnSpc>
            </a:pPr>
            <a:r>
              <a:rPr lang="en-US" sz="2600" dirty="0"/>
              <a:t>		</a:t>
            </a:r>
            <a:r>
              <a:rPr lang="en-US" sz="2600" dirty="0" smtClean="0"/>
              <a:t>			</a:t>
            </a:r>
            <a:r>
              <a:rPr lang="en-US" sz="2600" b="1" dirty="0">
                <a:solidFill>
                  <a:srgbClr val="FF0000"/>
                </a:solidFill>
              </a:rPr>
              <a:t>	</a:t>
            </a:r>
            <a:endParaRPr lang="en-US" sz="2600" dirty="0" smtClean="0"/>
          </a:p>
        </p:txBody>
      </p:sp>
      <p:pic>
        <p:nvPicPr>
          <p:cNvPr id="3" name="Picture 2"/>
          <p:cNvPicPr>
            <a:picLocks noChangeAspect="1"/>
          </p:cNvPicPr>
          <p:nvPr/>
        </p:nvPicPr>
        <p:blipFill>
          <a:blip r:embed="rId3"/>
          <a:stretch>
            <a:fillRect/>
          </a:stretch>
        </p:blipFill>
        <p:spPr>
          <a:xfrm>
            <a:off x="1311932" y="2247310"/>
            <a:ext cx="9810510" cy="1933034"/>
          </a:xfrm>
          <a:prstGeom prst="rect">
            <a:avLst/>
          </a:prstGeom>
        </p:spPr>
      </p:pic>
    </p:spTree>
    <p:extLst>
      <p:ext uri="{BB962C8B-B14F-4D97-AF65-F5344CB8AC3E}">
        <p14:creationId xmlns:p14="http://schemas.microsoft.com/office/powerpoint/2010/main" val="629986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02" y="993524"/>
            <a:ext cx="10916898" cy="706964"/>
          </a:xfrm>
        </p:spPr>
        <p:txBody>
          <a:bodyPr/>
          <a:lstStyle/>
          <a:p>
            <a:r>
              <a:rPr lang="en-US" dirty="0" smtClean="0"/>
              <a:t>Our objectives</a:t>
            </a:r>
            <a:endParaRPr lang="en-US" dirty="0"/>
          </a:p>
        </p:txBody>
      </p:sp>
      <p:sp>
        <p:nvSpPr>
          <p:cNvPr id="3" name="Content Placeholder 2"/>
          <p:cNvSpPr>
            <a:spLocks noGrp="1"/>
          </p:cNvSpPr>
          <p:nvPr>
            <p:ph idx="1"/>
          </p:nvPr>
        </p:nvSpPr>
        <p:spPr>
          <a:xfrm>
            <a:off x="897377" y="2336800"/>
            <a:ext cx="10710423" cy="4025900"/>
          </a:xfrm>
        </p:spPr>
        <p:txBody>
          <a:bodyPr>
            <a:normAutofit/>
          </a:bodyPr>
          <a:lstStyle/>
          <a:p>
            <a:pPr marL="514350" indent="-514350">
              <a:lnSpc>
                <a:spcPct val="250000"/>
              </a:lnSpc>
              <a:buFont typeface="+mj-lt"/>
              <a:buAutoNum type="arabicPeriod"/>
            </a:pPr>
            <a:r>
              <a:rPr lang="en-US" sz="2800" b="1" strike="sngStrike" dirty="0"/>
              <a:t>Get rid of </a:t>
            </a:r>
            <a:r>
              <a:rPr lang="en-US" sz="2800" b="1" strike="sngStrike" dirty="0" smtClean="0"/>
              <a:t>class level variable</a:t>
            </a:r>
            <a:endParaRPr lang="en-US" sz="2800" b="1" strike="sngStrike" dirty="0" smtClean="0"/>
          </a:p>
          <a:p>
            <a:pPr marL="514350" indent="-514350">
              <a:lnSpc>
                <a:spcPct val="250000"/>
              </a:lnSpc>
              <a:buFont typeface="+mj-lt"/>
              <a:buAutoNum type="arabicPeriod"/>
            </a:pPr>
            <a:r>
              <a:rPr lang="en-US" sz="2800" dirty="0"/>
              <a:t>Get rid of for </a:t>
            </a:r>
            <a:r>
              <a:rPr lang="en-US" sz="2800" dirty="0" smtClean="0"/>
              <a:t>loop</a:t>
            </a:r>
          </a:p>
          <a:p>
            <a:pPr marL="514350" indent="-514350">
              <a:lnSpc>
                <a:spcPct val="250000"/>
              </a:lnSpc>
              <a:buFont typeface="+mj-lt"/>
              <a:buAutoNum type="arabicPeriod"/>
            </a:pPr>
            <a:r>
              <a:rPr lang="en-US" sz="2800" dirty="0" smtClean="0"/>
              <a:t>Get rid of subscribe inside subscribe</a:t>
            </a:r>
          </a:p>
          <a:p>
            <a:pPr marL="514350" indent="-514350">
              <a:lnSpc>
                <a:spcPct val="250000"/>
              </a:lnSpc>
              <a:buFont typeface="+mj-lt"/>
              <a:buAutoNum type="arabicPeriod"/>
            </a:pPr>
            <a:endParaRPr lang="en-US" sz="2800" dirty="0"/>
          </a:p>
        </p:txBody>
      </p:sp>
    </p:spTree>
    <p:extLst>
      <p:ext uri="{BB962C8B-B14F-4D97-AF65-F5344CB8AC3E}">
        <p14:creationId xmlns:p14="http://schemas.microsoft.com/office/powerpoint/2010/main" val="23390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1360" y="2149393"/>
            <a:ext cx="10186905" cy="1726072"/>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49</a:t>
            </a:fld>
            <a:endParaRPr lang="en-US"/>
          </a:p>
        </p:txBody>
      </p:sp>
      <p:sp>
        <p:nvSpPr>
          <p:cNvPr id="8" name="Rectangle 7"/>
          <p:cNvSpPr/>
          <p:nvPr/>
        </p:nvSpPr>
        <p:spPr>
          <a:xfrm>
            <a:off x="1032527" y="3460017"/>
            <a:ext cx="12675443" cy="3593291"/>
          </a:xfrm>
          <a:prstGeom prst="rect">
            <a:avLst/>
          </a:prstGeom>
        </p:spPr>
        <p:txBody>
          <a:bodyPr wrap="square">
            <a:spAutoFit/>
          </a:bodyPr>
          <a:lstStyle/>
          <a:p>
            <a:pPr>
              <a:lnSpc>
                <a:spcPct val="130000"/>
              </a:lnSpc>
            </a:pPr>
            <a:r>
              <a:rPr lang="en-US" sz="2500" dirty="0"/>
              <a:t> fun </a:t>
            </a:r>
            <a:r>
              <a:rPr lang="en-US" sz="2500" dirty="0" err="1" smtClean="0"/>
              <a:t>loadSRS</a:t>
            </a:r>
            <a:r>
              <a:rPr lang="en-US" sz="2500" dirty="0" smtClean="0"/>
              <a:t>() {</a:t>
            </a:r>
            <a:endParaRPr lang="en-US" sz="2500" dirty="0"/>
          </a:p>
          <a:p>
            <a:pPr>
              <a:lnSpc>
                <a:spcPct val="130000"/>
              </a:lnSpc>
            </a:pPr>
            <a:r>
              <a:rPr lang="en-US" sz="2500" dirty="0" smtClean="0"/>
              <a:t>        </a:t>
            </a:r>
            <a:r>
              <a:rPr lang="en-US" sz="2500" dirty="0" err="1" smtClean="0"/>
              <a:t>getCmsTimeZoneList</a:t>
            </a:r>
            <a:r>
              <a:rPr lang="en-US" sz="2500" dirty="0" smtClean="0"/>
              <a:t>().</a:t>
            </a:r>
            <a:r>
              <a:rPr lang="en-US" sz="2500" dirty="0" err="1" smtClean="0"/>
              <a:t>zipWith</a:t>
            </a:r>
            <a:r>
              <a:rPr lang="en-US" sz="2500" dirty="0" smtClean="0"/>
              <a:t>(</a:t>
            </a:r>
            <a:r>
              <a:rPr lang="en-US" sz="2500" dirty="0" err="1"/>
              <a:t>fetchScheduledStartsList</a:t>
            </a:r>
            <a:r>
              <a:rPr lang="en-US" sz="2500" dirty="0" smtClean="0"/>
              <a:t>())</a:t>
            </a:r>
          </a:p>
          <a:p>
            <a:pPr>
              <a:lnSpc>
                <a:spcPct val="130000"/>
              </a:lnSpc>
            </a:pPr>
            <a:r>
              <a:rPr lang="en-US" sz="2500" b="1" dirty="0">
                <a:solidFill>
                  <a:srgbClr val="FF0000"/>
                </a:solidFill>
              </a:rPr>
              <a:t>	 </a:t>
            </a:r>
            <a:r>
              <a:rPr lang="en-US" sz="2500" b="1" dirty="0" smtClean="0">
                <a:solidFill>
                  <a:srgbClr val="FF0000"/>
                </a:solidFill>
              </a:rPr>
              <a:t>    </a:t>
            </a:r>
            <a:r>
              <a:rPr lang="en-US" sz="2500" dirty="0" smtClean="0"/>
              <a:t>.</a:t>
            </a:r>
            <a:r>
              <a:rPr lang="en-US" sz="2500" dirty="0" err="1" smtClean="0"/>
              <a:t>flatMap</a:t>
            </a:r>
            <a:r>
              <a:rPr lang="en-US" sz="2500" dirty="0" smtClean="0"/>
              <a:t> { </a:t>
            </a:r>
            <a:r>
              <a:rPr lang="en-US" sz="2500" dirty="0" err="1" smtClean="0"/>
              <a:t>cmsList</a:t>
            </a:r>
            <a:r>
              <a:rPr lang="en-US" sz="2500" dirty="0" smtClean="0"/>
              <a:t> , </a:t>
            </a:r>
            <a:r>
              <a:rPr lang="en-US" sz="2500" dirty="0" err="1" smtClean="0"/>
              <a:t>srsList</a:t>
            </a:r>
            <a:r>
              <a:rPr lang="en-US" sz="2500" dirty="0" smtClean="0"/>
              <a:t> -&gt;</a:t>
            </a:r>
          </a:p>
          <a:p>
            <a:pPr>
              <a:lnSpc>
                <a:spcPct val="130000"/>
              </a:lnSpc>
            </a:pPr>
            <a:r>
              <a:rPr lang="en-US" sz="2500" b="1" dirty="0">
                <a:solidFill>
                  <a:srgbClr val="FF0000"/>
                </a:solidFill>
              </a:rPr>
              <a:t>	</a:t>
            </a:r>
            <a:r>
              <a:rPr lang="en-US" sz="2500" b="1" dirty="0" smtClean="0">
                <a:solidFill>
                  <a:srgbClr val="FF0000"/>
                </a:solidFill>
              </a:rPr>
              <a:t>		</a:t>
            </a:r>
            <a:r>
              <a:rPr lang="en-US" sz="2500" b="1" dirty="0" err="1" smtClean="0">
                <a:solidFill>
                  <a:srgbClr val="FF0000"/>
                </a:solidFill>
              </a:rPr>
              <a:t>Observable.fromIterable</a:t>
            </a:r>
            <a:r>
              <a:rPr lang="en-US" sz="2500" b="1" dirty="0" smtClean="0">
                <a:solidFill>
                  <a:srgbClr val="FF0000"/>
                </a:solidFill>
              </a:rPr>
              <a:t>(</a:t>
            </a:r>
            <a:r>
              <a:rPr lang="en-US" sz="2500" b="1" dirty="0" err="1" smtClean="0">
                <a:solidFill>
                  <a:srgbClr val="FF0000"/>
                </a:solidFill>
              </a:rPr>
              <a:t>srsList</a:t>
            </a:r>
            <a:r>
              <a:rPr lang="en-US" sz="2500" b="1" dirty="0" smtClean="0">
                <a:solidFill>
                  <a:srgbClr val="FF0000"/>
                </a:solidFill>
              </a:rPr>
              <a:t>)</a:t>
            </a:r>
          </a:p>
          <a:p>
            <a:pPr>
              <a:lnSpc>
                <a:spcPct val="130000"/>
              </a:lnSpc>
            </a:pPr>
            <a:r>
              <a:rPr lang="en-US" sz="2500" b="1" dirty="0" smtClean="0">
                <a:solidFill>
                  <a:srgbClr val="FF0000"/>
                </a:solidFill>
              </a:rPr>
              <a:t>	</a:t>
            </a:r>
            <a:r>
              <a:rPr lang="en-US" sz="2500" dirty="0" smtClean="0"/>
              <a:t>}</a:t>
            </a:r>
            <a:endParaRPr lang="en-US" sz="2500" dirty="0"/>
          </a:p>
          <a:p>
            <a:pPr>
              <a:lnSpc>
                <a:spcPct val="130000"/>
              </a:lnSpc>
            </a:pPr>
            <a:r>
              <a:rPr lang="en-US" sz="2500" dirty="0" smtClean="0"/>
              <a:t>	</a:t>
            </a:r>
            <a:r>
              <a:rPr lang="mr-IN" sz="2500" dirty="0" smtClean="0"/>
              <a:t>…</a:t>
            </a:r>
            <a:endParaRPr lang="en-US" sz="2500" dirty="0" smtClean="0"/>
          </a:p>
          <a:p>
            <a:pPr>
              <a:lnSpc>
                <a:spcPct val="130000"/>
              </a:lnSpc>
            </a:pPr>
            <a:r>
              <a:rPr lang="en-US" sz="2500" dirty="0" smtClean="0"/>
              <a:t>}			</a:t>
            </a:r>
            <a:r>
              <a:rPr lang="en-US" sz="2500" dirty="0"/>
              <a:t>	</a:t>
            </a:r>
            <a:endParaRPr lang="en-US" sz="2500" dirty="0" smtClean="0"/>
          </a:p>
        </p:txBody>
      </p:sp>
    </p:spTree>
    <p:extLst>
      <p:ext uri="{BB962C8B-B14F-4D97-AF65-F5344CB8AC3E}">
        <p14:creationId xmlns:p14="http://schemas.microsoft.com/office/powerpoint/2010/main" val="617906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Autocomplete example</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590" y="2387257"/>
            <a:ext cx="6489389" cy="4470743"/>
          </a:xfrm>
          <a:prstGeom prst="rect">
            <a:avLst/>
          </a:prstGeom>
        </p:spPr>
      </p:pic>
      <p:sp>
        <p:nvSpPr>
          <p:cNvPr id="3" name="Slide Number Placeholder 2"/>
          <p:cNvSpPr>
            <a:spLocks noGrp="1"/>
          </p:cNvSpPr>
          <p:nvPr>
            <p:ph type="sldNum" sz="quarter" idx="12"/>
          </p:nvPr>
        </p:nvSpPr>
        <p:spPr/>
        <p:txBody>
          <a:bodyPr/>
          <a:lstStyle/>
          <a:p>
            <a:fld id="{398CF32F-FAD9-DA43-9395-1201D4C77C9A}" type="slidenum">
              <a:rPr lang="en-US" smtClean="0"/>
              <a:t>5</a:t>
            </a:fld>
            <a:endParaRPr lang="en-US"/>
          </a:p>
        </p:txBody>
      </p:sp>
    </p:spTree>
    <p:extLst>
      <p:ext uri="{BB962C8B-B14F-4D97-AF65-F5344CB8AC3E}">
        <p14:creationId xmlns:p14="http://schemas.microsoft.com/office/powerpoint/2010/main" val="13929000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02" y="993524"/>
            <a:ext cx="10916898" cy="706964"/>
          </a:xfrm>
        </p:spPr>
        <p:txBody>
          <a:bodyPr/>
          <a:lstStyle/>
          <a:p>
            <a:r>
              <a:rPr lang="en-US" dirty="0" smtClean="0"/>
              <a:t>Our objectives</a:t>
            </a:r>
            <a:endParaRPr lang="en-US" dirty="0"/>
          </a:p>
        </p:txBody>
      </p:sp>
      <p:sp>
        <p:nvSpPr>
          <p:cNvPr id="3" name="Content Placeholder 2"/>
          <p:cNvSpPr>
            <a:spLocks noGrp="1"/>
          </p:cNvSpPr>
          <p:nvPr>
            <p:ph idx="1"/>
          </p:nvPr>
        </p:nvSpPr>
        <p:spPr>
          <a:xfrm>
            <a:off x="897377" y="2336800"/>
            <a:ext cx="10710423" cy="4025900"/>
          </a:xfrm>
        </p:spPr>
        <p:txBody>
          <a:bodyPr>
            <a:normAutofit/>
          </a:bodyPr>
          <a:lstStyle/>
          <a:p>
            <a:pPr marL="514350" indent="-514350">
              <a:lnSpc>
                <a:spcPct val="250000"/>
              </a:lnSpc>
              <a:buFont typeface="+mj-lt"/>
              <a:buAutoNum type="arabicPeriod"/>
            </a:pPr>
            <a:r>
              <a:rPr lang="en-US" sz="2800" strike="sngStrike" dirty="0"/>
              <a:t>Get rid of </a:t>
            </a:r>
            <a:r>
              <a:rPr lang="en-US" sz="2800" strike="sngStrike" dirty="0" smtClean="0"/>
              <a:t>class level variable</a:t>
            </a:r>
            <a:endParaRPr lang="en-US" sz="2800" strike="sngStrike" dirty="0" smtClean="0"/>
          </a:p>
          <a:p>
            <a:pPr marL="514350" indent="-514350">
              <a:lnSpc>
                <a:spcPct val="250000"/>
              </a:lnSpc>
              <a:buFont typeface="+mj-lt"/>
              <a:buAutoNum type="arabicPeriod"/>
            </a:pPr>
            <a:r>
              <a:rPr lang="en-US" sz="2800" b="1" strike="sngStrike" dirty="0"/>
              <a:t>Get rid of for </a:t>
            </a:r>
            <a:r>
              <a:rPr lang="en-US" sz="2800" b="1" strike="sngStrike" dirty="0" smtClean="0"/>
              <a:t>loop</a:t>
            </a:r>
          </a:p>
          <a:p>
            <a:pPr marL="514350" indent="-514350">
              <a:lnSpc>
                <a:spcPct val="250000"/>
              </a:lnSpc>
              <a:buFont typeface="+mj-lt"/>
              <a:buAutoNum type="arabicPeriod"/>
            </a:pPr>
            <a:r>
              <a:rPr lang="en-US" sz="2800" dirty="0" smtClean="0"/>
              <a:t>Get rid of subscribe inside subscribe</a:t>
            </a:r>
          </a:p>
          <a:p>
            <a:pPr marL="514350" indent="-514350">
              <a:lnSpc>
                <a:spcPct val="250000"/>
              </a:lnSpc>
              <a:buFont typeface="+mj-lt"/>
              <a:buAutoNum type="arabicPeriod"/>
            </a:pPr>
            <a:endParaRPr lang="en-US" sz="2800" dirty="0"/>
          </a:p>
        </p:txBody>
      </p:sp>
    </p:spTree>
    <p:extLst>
      <p:ext uri="{BB962C8B-B14F-4D97-AF65-F5344CB8AC3E}">
        <p14:creationId xmlns:p14="http://schemas.microsoft.com/office/powerpoint/2010/main" val="2087235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24412" y="2018664"/>
            <a:ext cx="9679746" cy="1543566"/>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51</a:t>
            </a:fld>
            <a:endParaRPr lang="en-US"/>
          </a:p>
        </p:txBody>
      </p:sp>
      <p:sp>
        <p:nvSpPr>
          <p:cNvPr id="8" name="Rectangle 7"/>
          <p:cNvSpPr/>
          <p:nvPr/>
        </p:nvSpPr>
        <p:spPr>
          <a:xfrm>
            <a:off x="756748" y="3318570"/>
            <a:ext cx="12675443" cy="3194721"/>
          </a:xfrm>
          <a:prstGeom prst="rect">
            <a:avLst/>
          </a:prstGeom>
        </p:spPr>
        <p:txBody>
          <a:bodyPr wrap="square">
            <a:spAutoFit/>
          </a:bodyPr>
          <a:lstStyle/>
          <a:p>
            <a:pPr>
              <a:lnSpc>
                <a:spcPct val="120000"/>
              </a:lnSpc>
            </a:pPr>
            <a:r>
              <a:rPr lang="en-US" sz="2400" dirty="0"/>
              <a:t> fun </a:t>
            </a:r>
            <a:r>
              <a:rPr lang="en-US" sz="2400" dirty="0" err="1" smtClean="0"/>
              <a:t>loadSRS</a:t>
            </a:r>
            <a:r>
              <a:rPr lang="en-US" sz="2400" dirty="0" smtClean="0"/>
              <a:t>() {</a:t>
            </a:r>
          </a:p>
          <a:p>
            <a:pPr>
              <a:lnSpc>
                <a:spcPct val="120000"/>
              </a:lnSpc>
            </a:pPr>
            <a:r>
              <a:rPr lang="en-US" sz="2400" dirty="0"/>
              <a:t>	</a:t>
            </a:r>
            <a:r>
              <a:rPr lang="en-US" sz="2400" dirty="0" smtClean="0"/>
              <a:t>	..</a:t>
            </a:r>
          </a:p>
          <a:p>
            <a:pPr>
              <a:lnSpc>
                <a:spcPct val="120000"/>
              </a:lnSpc>
            </a:pPr>
            <a:r>
              <a:rPr lang="en-US" sz="2400" dirty="0" smtClean="0"/>
              <a:t>		.</a:t>
            </a:r>
            <a:r>
              <a:rPr lang="en-US" sz="2400" dirty="0" err="1" smtClean="0"/>
              <a:t>flatMap</a:t>
            </a:r>
            <a:r>
              <a:rPr lang="en-US" sz="2400" dirty="0" smtClean="0"/>
              <a:t> { </a:t>
            </a:r>
            <a:r>
              <a:rPr lang="en-US" sz="2400" dirty="0" err="1" smtClean="0"/>
              <a:t>cmsList</a:t>
            </a:r>
            <a:r>
              <a:rPr lang="en-US" sz="2400" dirty="0" smtClean="0"/>
              <a:t> , </a:t>
            </a:r>
            <a:r>
              <a:rPr lang="en-US" sz="2400" dirty="0" err="1" smtClean="0"/>
              <a:t>srsList</a:t>
            </a:r>
            <a:r>
              <a:rPr lang="en-US" sz="2400" dirty="0" smtClean="0"/>
              <a:t> -&gt; </a:t>
            </a:r>
          </a:p>
          <a:p>
            <a:pPr>
              <a:lnSpc>
                <a:spcPct val="120000"/>
              </a:lnSpc>
            </a:pPr>
            <a:r>
              <a:rPr lang="en-US" sz="2400" dirty="0" smtClean="0"/>
              <a:t>		      </a:t>
            </a:r>
            <a:r>
              <a:rPr lang="en-US" sz="2400" dirty="0" err="1" smtClean="0"/>
              <a:t>Observable.fromIterable</a:t>
            </a:r>
            <a:r>
              <a:rPr lang="en-US" sz="2400" dirty="0" smtClean="0"/>
              <a:t>(</a:t>
            </a:r>
            <a:r>
              <a:rPr lang="en-US" sz="2400" dirty="0" err="1" smtClean="0"/>
              <a:t>srsList</a:t>
            </a:r>
            <a:r>
              <a:rPr lang="en-US" sz="2400" dirty="0" smtClean="0"/>
              <a:t>)</a:t>
            </a:r>
          </a:p>
          <a:p>
            <a:pPr>
              <a:lnSpc>
                <a:spcPct val="120000"/>
              </a:lnSpc>
            </a:pPr>
            <a:r>
              <a:rPr lang="en-US" sz="2400" dirty="0"/>
              <a:t>	</a:t>
            </a:r>
            <a:r>
              <a:rPr lang="en-US" sz="2400" dirty="0" smtClean="0"/>
              <a:t>		 .</a:t>
            </a:r>
            <a:r>
              <a:rPr lang="en-US" sz="2400" dirty="0" err="1" smtClean="0"/>
              <a:t>flatMap</a:t>
            </a:r>
            <a:r>
              <a:rPr lang="en-US" sz="2400" dirty="0" smtClean="0"/>
              <a:t> { </a:t>
            </a:r>
            <a:r>
              <a:rPr lang="en-US" sz="2400" dirty="0" err="1" smtClean="0"/>
              <a:t>scheduledStart</a:t>
            </a:r>
            <a:r>
              <a:rPr lang="en-US" sz="2400" dirty="0" smtClean="0"/>
              <a:t> -&gt; </a:t>
            </a:r>
          </a:p>
          <a:p>
            <a:pPr>
              <a:lnSpc>
                <a:spcPct val="120000"/>
              </a:lnSpc>
            </a:pPr>
            <a:r>
              <a:rPr lang="en-US" sz="2400" b="1" dirty="0" smtClean="0">
                <a:solidFill>
                  <a:srgbClr val="FF0000"/>
                </a:solidFill>
              </a:rPr>
              <a:t>		</a:t>
            </a:r>
            <a:r>
              <a:rPr lang="en-US" sz="2400" b="1" dirty="0">
                <a:solidFill>
                  <a:srgbClr val="FF0000"/>
                </a:solidFill>
              </a:rPr>
              <a:t>                </a:t>
            </a:r>
            <a:r>
              <a:rPr lang="en-US" sz="2400" b="1" dirty="0" smtClean="0">
                <a:solidFill>
                  <a:srgbClr val="FF0000"/>
                </a:solidFill>
              </a:rPr>
              <a:t>if(</a:t>
            </a:r>
            <a:r>
              <a:rPr lang="en-US" sz="2400" b="1" dirty="0" err="1" smtClean="0">
                <a:solidFill>
                  <a:srgbClr val="FF0000"/>
                </a:solidFill>
              </a:rPr>
              <a:t>invalidTimeZone</a:t>
            </a:r>
            <a:r>
              <a:rPr lang="en-US" sz="2400" b="1" dirty="0" smtClean="0">
                <a:solidFill>
                  <a:srgbClr val="FF0000"/>
                </a:solidFill>
              </a:rPr>
              <a:t>(</a:t>
            </a:r>
            <a:r>
              <a:rPr lang="en-US" sz="2400" b="1" dirty="0" err="1" smtClean="0">
                <a:solidFill>
                  <a:srgbClr val="FF0000"/>
                </a:solidFill>
              </a:rPr>
              <a:t>scheduledStart,cmsList</a:t>
            </a:r>
            <a:r>
              <a:rPr lang="en-US" sz="2400" b="1" dirty="0" smtClean="0">
                <a:solidFill>
                  <a:srgbClr val="FF0000"/>
                </a:solidFill>
              </a:rPr>
              <a:t>)</a:t>
            </a:r>
          </a:p>
          <a:p>
            <a:pPr>
              <a:lnSpc>
                <a:spcPct val="120000"/>
              </a:lnSpc>
            </a:pPr>
            <a:r>
              <a:rPr lang="en-US" sz="2400" dirty="0"/>
              <a:t>	</a:t>
            </a:r>
            <a:r>
              <a:rPr lang="en-US" sz="2400" dirty="0" smtClean="0"/>
              <a:t>	         	</a:t>
            </a:r>
            <a:r>
              <a:rPr lang="en-US" sz="2400" dirty="0"/>
              <a:t>		</a:t>
            </a:r>
            <a:r>
              <a:rPr lang="en-US" sz="2400" dirty="0" smtClean="0"/>
              <a:t>		</a:t>
            </a:r>
            <a:r>
              <a:rPr lang="en-US" sz="2400" dirty="0"/>
              <a:t>	</a:t>
            </a:r>
            <a:endParaRPr lang="en-US" sz="2400" dirty="0" smtClean="0"/>
          </a:p>
        </p:txBody>
      </p:sp>
    </p:spTree>
    <p:extLst>
      <p:ext uri="{BB962C8B-B14F-4D97-AF65-F5344CB8AC3E}">
        <p14:creationId xmlns:p14="http://schemas.microsoft.com/office/powerpoint/2010/main" val="12546587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81770" y="2126325"/>
            <a:ext cx="8565029" cy="1487341"/>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52</a:t>
            </a:fld>
            <a:endParaRPr lang="en-US"/>
          </a:p>
        </p:txBody>
      </p:sp>
      <p:sp>
        <p:nvSpPr>
          <p:cNvPr id="8" name="Rectangle 7"/>
          <p:cNvSpPr/>
          <p:nvPr/>
        </p:nvSpPr>
        <p:spPr>
          <a:xfrm>
            <a:off x="434715" y="3244334"/>
            <a:ext cx="13074605" cy="4036682"/>
          </a:xfrm>
          <a:prstGeom prst="rect">
            <a:avLst/>
          </a:prstGeom>
        </p:spPr>
        <p:txBody>
          <a:bodyPr wrap="square">
            <a:spAutoFit/>
          </a:bodyPr>
          <a:lstStyle/>
          <a:p>
            <a:pPr>
              <a:lnSpc>
                <a:spcPct val="120000"/>
              </a:lnSpc>
            </a:pPr>
            <a:r>
              <a:rPr lang="en-US" sz="2400" dirty="0"/>
              <a:t> fun </a:t>
            </a:r>
            <a:r>
              <a:rPr lang="en-US" sz="2400" dirty="0" err="1" smtClean="0"/>
              <a:t>loadSRS</a:t>
            </a:r>
            <a:r>
              <a:rPr lang="en-US" sz="2400" dirty="0" smtClean="0"/>
              <a:t>() {</a:t>
            </a:r>
          </a:p>
          <a:p>
            <a:pPr>
              <a:lnSpc>
                <a:spcPct val="120000"/>
              </a:lnSpc>
            </a:pPr>
            <a:r>
              <a:rPr lang="en-US" sz="2400" dirty="0"/>
              <a:t>	</a:t>
            </a:r>
            <a:r>
              <a:rPr lang="en-US" sz="2400" dirty="0" smtClean="0"/>
              <a:t>..</a:t>
            </a:r>
          </a:p>
          <a:p>
            <a:pPr>
              <a:lnSpc>
                <a:spcPct val="120000"/>
              </a:lnSpc>
            </a:pPr>
            <a:r>
              <a:rPr lang="en-US" sz="2400" dirty="0"/>
              <a:t>	</a:t>
            </a:r>
            <a:r>
              <a:rPr lang="en-US" sz="2400" dirty="0" smtClean="0"/>
              <a:t>.</a:t>
            </a:r>
            <a:r>
              <a:rPr lang="en-US" sz="2400" dirty="0" err="1"/>
              <a:t>flatMap</a:t>
            </a:r>
            <a:r>
              <a:rPr lang="en-US" sz="2400" dirty="0"/>
              <a:t> { </a:t>
            </a:r>
            <a:r>
              <a:rPr lang="en-US" sz="2400" dirty="0" err="1"/>
              <a:t>cmsList</a:t>
            </a:r>
            <a:r>
              <a:rPr lang="en-US" sz="2400" dirty="0"/>
              <a:t> , </a:t>
            </a:r>
            <a:r>
              <a:rPr lang="en-US" sz="2400" dirty="0" err="1"/>
              <a:t>srsList</a:t>
            </a:r>
            <a:r>
              <a:rPr lang="en-US" sz="2400" dirty="0"/>
              <a:t> -&gt; </a:t>
            </a:r>
          </a:p>
          <a:p>
            <a:pPr>
              <a:lnSpc>
                <a:spcPct val="120000"/>
              </a:lnSpc>
            </a:pPr>
            <a:r>
              <a:rPr lang="en-US" sz="2400" dirty="0" smtClean="0"/>
              <a:t>	     </a:t>
            </a:r>
            <a:r>
              <a:rPr lang="en-US" sz="2400" dirty="0" err="1" smtClean="0"/>
              <a:t>Observable.fromIterable</a:t>
            </a:r>
            <a:r>
              <a:rPr lang="en-US" sz="2400" dirty="0" smtClean="0"/>
              <a:t>(</a:t>
            </a:r>
            <a:r>
              <a:rPr lang="en-US" sz="2400" dirty="0" err="1" smtClean="0"/>
              <a:t>srsList</a:t>
            </a:r>
            <a:r>
              <a:rPr lang="en-US" sz="2400" dirty="0"/>
              <a:t>)</a:t>
            </a:r>
          </a:p>
          <a:p>
            <a:pPr>
              <a:lnSpc>
                <a:spcPct val="120000"/>
              </a:lnSpc>
            </a:pPr>
            <a:r>
              <a:rPr lang="en-US" sz="2400" dirty="0"/>
              <a:t>	</a:t>
            </a:r>
            <a:r>
              <a:rPr lang="en-US" sz="2400" dirty="0" smtClean="0"/>
              <a:t>          .</a:t>
            </a:r>
            <a:r>
              <a:rPr lang="en-US" sz="2400" dirty="0" err="1"/>
              <a:t>flatMap</a:t>
            </a:r>
            <a:r>
              <a:rPr lang="en-US" sz="2400" dirty="0"/>
              <a:t> { </a:t>
            </a:r>
            <a:r>
              <a:rPr lang="en-US" sz="2400" dirty="0" err="1" smtClean="0"/>
              <a:t>scheduledStart</a:t>
            </a:r>
            <a:r>
              <a:rPr lang="en-US" sz="2400" dirty="0" smtClean="0"/>
              <a:t> -&gt; </a:t>
            </a:r>
            <a:endParaRPr lang="en-US" sz="2400" dirty="0"/>
          </a:p>
          <a:p>
            <a:pPr>
              <a:lnSpc>
                <a:spcPct val="120000"/>
              </a:lnSpc>
            </a:pPr>
            <a:r>
              <a:rPr lang="en-US" sz="2400" b="1" dirty="0">
                <a:solidFill>
                  <a:srgbClr val="FF0000"/>
                </a:solidFill>
              </a:rPr>
              <a:t>		</a:t>
            </a:r>
            <a:r>
              <a:rPr lang="en-US" sz="2400" b="1" dirty="0" smtClean="0">
                <a:solidFill>
                  <a:srgbClr val="FF0000"/>
                </a:solidFill>
              </a:rPr>
              <a:t>  </a:t>
            </a:r>
            <a:r>
              <a:rPr lang="en-US" sz="2400" dirty="0" smtClean="0"/>
              <a:t>if(</a:t>
            </a:r>
            <a:r>
              <a:rPr lang="en-US" sz="2400" dirty="0" err="1" smtClean="0"/>
              <a:t>invalidTimeZone</a:t>
            </a:r>
            <a:r>
              <a:rPr lang="en-US" sz="2400" dirty="0" smtClean="0"/>
              <a:t>(</a:t>
            </a:r>
            <a:r>
              <a:rPr lang="en-US" sz="2400" dirty="0" err="1"/>
              <a:t>scheduledStart</a:t>
            </a:r>
            <a:r>
              <a:rPr lang="en-US" sz="2400" dirty="0" err="1" smtClean="0"/>
              <a:t>,cmsList</a:t>
            </a:r>
            <a:r>
              <a:rPr lang="en-US" sz="2400" dirty="0" smtClean="0"/>
              <a:t>)</a:t>
            </a:r>
          </a:p>
          <a:p>
            <a:pPr>
              <a:lnSpc>
                <a:spcPct val="120000"/>
              </a:lnSpc>
            </a:pPr>
            <a:r>
              <a:rPr lang="en-US" sz="2400" b="1" dirty="0" smtClean="0">
                <a:solidFill>
                  <a:srgbClr val="FF0000"/>
                </a:solidFill>
              </a:rPr>
              <a:t>		</a:t>
            </a:r>
            <a:r>
              <a:rPr lang="en-US" sz="2400" b="1" dirty="0">
                <a:solidFill>
                  <a:srgbClr val="FF0000"/>
                </a:solidFill>
              </a:rPr>
              <a:t>       </a:t>
            </a:r>
            <a:r>
              <a:rPr lang="en-US" sz="2400" b="1" dirty="0" err="1">
                <a:solidFill>
                  <a:srgbClr val="FF0000"/>
                </a:solidFill>
              </a:rPr>
              <a:t>convertSrsToDeviceTimeZone</a:t>
            </a:r>
            <a:r>
              <a:rPr lang="en-US" sz="2400" b="1" dirty="0">
                <a:solidFill>
                  <a:srgbClr val="FF0000"/>
                </a:solidFill>
              </a:rPr>
              <a:t>(</a:t>
            </a:r>
            <a:r>
              <a:rPr lang="en-US" sz="2400" b="1" dirty="0" err="1">
                <a:solidFill>
                  <a:srgbClr val="FF0000"/>
                </a:solidFill>
              </a:rPr>
              <a:t>scheduledStart</a:t>
            </a:r>
            <a:r>
              <a:rPr lang="en-US" sz="2400" b="1" dirty="0">
                <a:solidFill>
                  <a:srgbClr val="FF0000"/>
                </a:solidFill>
              </a:rPr>
              <a:t>)</a:t>
            </a:r>
          </a:p>
          <a:p>
            <a:pPr>
              <a:lnSpc>
                <a:spcPct val="120000"/>
              </a:lnSpc>
            </a:pPr>
            <a:r>
              <a:rPr lang="en-US" sz="2400" dirty="0" smtClean="0"/>
              <a:t>	                  return </a:t>
            </a:r>
            <a:r>
              <a:rPr lang="en-US" sz="2400" dirty="0" err="1" smtClean="0"/>
              <a:t>updateScheduledStart</a:t>
            </a:r>
            <a:r>
              <a:rPr lang="en-US" sz="2400" dirty="0" smtClean="0"/>
              <a:t>(</a:t>
            </a:r>
            <a:r>
              <a:rPr lang="en-US" sz="2400" dirty="0" err="1"/>
              <a:t>scheduledStart</a:t>
            </a:r>
            <a:r>
              <a:rPr lang="en-US" sz="2400" dirty="0" smtClean="0"/>
              <a:t>) }</a:t>
            </a:r>
            <a:endParaRPr lang="en-US" sz="2400" dirty="0"/>
          </a:p>
          <a:p>
            <a:pPr>
              <a:lnSpc>
                <a:spcPct val="120000"/>
              </a:lnSpc>
            </a:pPr>
            <a:r>
              <a:rPr lang="en-US" sz="2400" dirty="0"/>
              <a:t>		</a:t>
            </a:r>
            <a:r>
              <a:rPr lang="en-US" sz="2400" dirty="0" smtClean="0"/>
              <a:t>		</a:t>
            </a:r>
            <a:r>
              <a:rPr lang="en-US" sz="2400" dirty="0"/>
              <a:t>	</a:t>
            </a:r>
            <a:endParaRPr lang="en-US" sz="2400" dirty="0" smtClean="0"/>
          </a:p>
        </p:txBody>
      </p:sp>
    </p:spTree>
    <p:extLst>
      <p:ext uri="{BB962C8B-B14F-4D97-AF65-F5344CB8AC3E}">
        <p14:creationId xmlns:p14="http://schemas.microsoft.com/office/powerpoint/2010/main" val="3628983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285" y="2115066"/>
            <a:ext cx="8382000" cy="1498600"/>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Fixing it</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53</a:t>
            </a:fld>
            <a:endParaRPr lang="en-US"/>
          </a:p>
        </p:txBody>
      </p:sp>
      <p:sp>
        <p:nvSpPr>
          <p:cNvPr id="8" name="Rectangle 7"/>
          <p:cNvSpPr/>
          <p:nvPr/>
        </p:nvSpPr>
        <p:spPr>
          <a:xfrm>
            <a:off x="404735" y="3139403"/>
            <a:ext cx="13074605" cy="4138056"/>
          </a:xfrm>
          <a:prstGeom prst="rect">
            <a:avLst/>
          </a:prstGeom>
        </p:spPr>
        <p:txBody>
          <a:bodyPr wrap="square">
            <a:spAutoFit/>
          </a:bodyPr>
          <a:lstStyle/>
          <a:p>
            <a:pPr>
              <a:lnSpc>
                <a:spcPct val="120000"/>
              </a:lnSpc>
            </a:pPr>
            <a:r>
              <a:rPr lang="en-US" sz="2400" dirty="0"/>
              <a:t> fun </a:t>
            </a:r>
            <a:r>
              <a:rPr lang="en-US" sz="2400" dirty="0" err="1" smtClean="0"/>
              <a:t>loadSRS</a:t>
            </a:r>
            <a:r>
              <a:rPr lang="en-US" sz="2400" dirty="0" smtClean="0"/>
              <a:t>() {</a:t>
            </a:r>
          </a:p>
          <a:p>
            <a:pPr>
              <a:lnSpc>
                <a:spcPct val="120000"/>
              </a:lnSpc>
            </a:pPr>
            <a:r>
              <a:rPr lang="en-US" sz="2400" dirty="0"/>
              <a:t>	</a:t>
            </a:r>
            <a:r>
              <a:rPr lang="en-US" sz="2400" dirty="0" smtClean="0"/>
              <a:t>..</a:t>
            </a:r>
          </a:p>
          <a:p>
            <a:pPr>
              <a:lnSpc>
                <a:spcPct val="120000"/>
              </a:lnSpc>
            </a:pPr>
            <a:r>
              <a:rPr lang="en-US" sz="2400" dirty="0"/>
              <a:t>	</a:t>
            </a:r>
            <a:r>
              <a:rPr lang="en-US" sz="2400" dirty="0" smtClean="0"/>
              <a:t>.</a:t>
            </a:r>
            <a:r>
              <a:rPr lang="en-US" sz="2400" dirty="0" err="1"/>
              <a:t>flatMap</a:t>
            </a:r>
            <a:r>
              <a:rPr lang="en-US" sz="2400" dirty="0"/>
              <a:t> { </a:t>
            </a:r>
            <a:r>
              <a:rPr lang="en-US" sz="2400" dirty="0" err="1"/>
              <a:t>cmsList</a:t>
            </a:r>
            <a:r>
              <a:rPr lang="en-US" sz="2400" dirty="0"/>
              <a:t> , </a:t>
            </a:r>
            <a:r>
              <a:rPr lang="en-US" sz="2400" dirty="0" err="1"/>
              <a:t>srsList</a:t>
            </a:r>
            <a:r>
              <a:rPr lang="en-US" sz="2400" dirty="0"/>
              <a:t> -&gt; </a:t>
            </a:r>
          </a:p>
          <a:p>
            <a:pPr>
              <a:lnSpc>
                <a:spcPct val="120000"/>
              </a:lnSpc>
            </a:pPr>
            <a:r>
              <a:rPr lang="en-US" sz="2400" dirty="0" smtClean="0"/>
              <a:t>	     </a:t>
            </a:r>
            <a:r>
              <a:rPr lang="en-US" sz="2400" dirty="0" err="1" smtClean="0"/>
              <a:t>Observable.fromIterable</a:t>
            </a:r>
            <a:r>
              <a:rPr lang="en-US" sz="2400" dirty="0" smtClean="0"/>
              <a:t>(</a:t>
            </a:r>
            <a:r>
              <a:rPr lang="en-US" sz="2400" dirty="0" err="1" smtClean="0"/>
              <a:t>srsList</a:t>
            </a:r>
            <a:r>
              <a:rPr lang="en-US" sz="2400" dirty="0"/>
              <a:t>)</a:t>
            </a:r>
          </a:p>
          <a:p>
            <a:pPr>
              <a:lnSpc>
                <a:spcPct val="120000"/>
              </a:lnSpc>
            </a:pPr>
            <a:r>
              <a:rPr lang="en-US" sz="2400" dirty="0"/>
              <a:t>	</a:t>
            </a:r>
            <a:r>
              <a:rPr lang="en-US" sz="2400" dirty="0" smtClean="0"/>
              <a:t>          .</a:t>
            </a:r>
            <a:r>
              <a:rPr lang="en-US" sz="2400" dirty="0" err="1"/>
              <a:t>flatMap</a:t>
            </a:r>
            <a:r>
              <a:rPr lang="en-US" sz="2400" dirty="0"/>
              <a:t> { </a:t>
            </a:r>
            <a:r>
              <a:rPr lang="en-US" sz="2400" dirty="0" err="1" smtClean="0"/>
              <a:t>scheduledStart</a:t>
            </a:r>
            <a:r>
              <a:rPr lang="en-US" sz="2400" dirty="0" smtClean="0"/>
              <a:t> -&gt; </a:t>
            </a:r>
            <a:endParaRPr lang="en-US" sz="2400" dirty="0"/>
          </a:p>
          <a:p>
            <a:pPr>
              <a:lnSpc>
                <a:spcPct val="120000"/>
              </a:lnSpc>
            </a:pPr>
            <a:r>
              <a:rPr lang="en-US" sz="2400" b="1" dirty="0">
                <a:solidFill>
                  <a:srgbClr val="FF0000"/>
                </a:solidFill>
              </a:rPr>
              <a:t>		</a:t>
            </a:r>
            <a:r>
              <a:rPr lang="en-US" sz="2400" b="1" dirty="0" smtClean="0">
                <a:solidFill>
                  <a:srgbClr val="FF0000"/>
                </a:solidFill>
              </a:rPr>
              <a:t>  </a:t>
            </a:r>
            <a:r>
              <a:rPr lang="en-US" sz="2400" dirty="0" smtClean="0"/>
              <a:t>if(</a:t>
            </a:r>
            <a:r>
              <a:rPr lang="en-US" sz="2400" dirty="0" err="1" smtClean="0"/>
              <a:t>invalidTimeZone</a:t>
            </a:r>
            <a:r>
              <a:rPr lang="en-US" sz="2400" dirty="0" smtClean="0"/>
              <a:t>(</a:t>
            </a:r>
            <a:r>
              <a:rPr lang="en-US" sz="2400" dirty="0" err="1"/>
              <a:t>scheduledStart</a:t>
            </a:r>
            <a:r>
              <a:rPr lang="en-US" sz="2400" dirty="0" err="1" smtClean="0"/>
              <a:t>,cmsList</a:t>
            </a:r>
            <a:r>
              <a:rPr lang="en-US" sz="2400" dirty="0" smtClean="0"/>
              <a:t>)</a:t>
            </a:r>
          </a:p>
          <a:p>
            <a:pPr>
              <a:lnSpc>
                <a:spcPct val="120000"/>
              </a:lnSpc>
            </a:pPr>
            <a:r>
              <a:rPr lang="en-US" sz="2400" dirty="0" smtClean="0"/>
              <a:t>		</a:t>
            </a:r>
            <a:r>
              <a:rPr lang="en-US" sz="2400" dirty="0"/>
              <a:t>       </a:t>
            </a:r>
            <a:r>
              <a:rPr lang="en-US" sz="2400" dirty="0" err="1"/>
              <a:t>convertSrsToDeviceTimeZone</a:t>
            </a:r>
            <a:r>
              <a:rPr lang="en-US" sz="2400" dirty="0"/>
              <a:t>(</a:t>
            </a:r>
            <a:r>
              <a:rPr lang="en-US" sz="2400" dirty="0" err="1"/>
              <a:t>scheduledStart</a:t>
            </a:r>
            <a:r>
              <a:rPr lang="en-US" sz="2400" dirty="0"/>
              <a:t>)</a:t>
            </a:r>
          </a:p>
          <a:p>
            <a:pPr>
              <a:lnSpc>
                <a:spcPct val="130000"/>
              </a:lnSpc>
            </a:pPr>
            <a:r>
              <a:rPr lang="en-US" sz="2400" dirty="0" smtClean="0"/>
              <a:t>	                  return </a:t>
            </a:r>
            <a:r>
              <a:rPr lang="en-US" sz="2400" b="1" dirty="0" err="1" smtClean="0">
                <a:solidFill>
                  <a:srgbClr val="FF0000"/>
                </a:solidFill>
              </a:rPr>
              <a:t>updateScheduledStart</a:t>
            </a:r>
            <a:r>
              <a:rPr lang="en-US" sz="2400" b="1" dirty="0" smtClean="0">
                <a:solidFill>
                  <a:srgbClr val="FF0000"/>
                </a:solidFill>
              </a:rPr>
              <a:t>(</a:t>
            </a:r>
            <a:r>
              <a:rPr lang="en-US" sz="2400" b="1" dirty="0" err="1">
                <a:solidFill>
                  <a:srgbClr val="FF0000"/>
                </a:solidFill>
              </a:rPr>
              <a:t>scheduledStart</a:t>
            </a:r>
            <a:r>
              <a:rPr lang="en-US" sz="2400" b="1" dirty="0" smtClean="0">
                <a:solidFill>
                  <a:srgbClr val="FF0000"/>
                </a:solidFill>
              </a:rPr>
              <a:t>)</a:t>
            </a:r>
            <a:r>
              <a:rPr lang="en-US" sz="2400" dirty="0" smtClean="0"/>
              <a:t> }</a:t>
            </a:r>
            <a:endParaRPr lang="en-US" sz="2400" dirty="0"/>
          </a:p>
          <a:p>
            <a:pPr>
              <a:lnSpc>
                <a:spcPct val="120000"/>
              </a:lnSpc>
            </a:pPr>
            <a:r>
              <a:rPr lang="en-US" sz="2400" dirty="0"/>
              <a:t>		</a:t>
            </a:r>
            <a:r>
              <a:rPr lang="en-US" sz="2400" dirty="0" smtClean="0"/>
              <a:t>		</a:t>
            </a:r>
            <a:r>
              <a:rPr lang="en-US" sz="2400" dirty="0"/>
              <a:t>	</a:t>
            </a:r>
            <a:endParaRPr lang="en-US" sz="2400" dirty="0" smtClean="0"/>
          </a:p>
        </p:txBody>
      </p:sp>
    </p:spTree>
    <p:extLst>
      <p:ext uri="{BB962C8B-B14F-4D97-AF65-F5344CB8AC3E}">
        <p14:creationId xmlns:p14="http://schemas.microsoft.com/office/powerpoint/2010/main" val="14903476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Final </a:t>
            </a:r>
            <a:r>
              <a:rPr lang="en-US" dirty="0" err="1" smtClean="0">
                <a:ea typeface="+mj-lt"/>
                <a:cs typeface="+mj-lt"/>
              </a:rPr>
              <a:t>RxJava</a:t>
            </a:r>
            <a:r>
              <a:rPr lang="en-US" dirty="0" smtClean="0">
                <a:ea typeface="+mj-lt"/>
                <a:cs typeface="+mj-lt"/>
              </a:rPr>
              <a:t> chain</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54</a:t>
            </a:fld>
            <a:endParaRPr lang="en-US"/>
          </a:p>
        </p:txBody>
      </p:sp>
      <p:sp>
        <p:nvSpPr>
          <p:cNvPr id="8" name="Rectangle 7"/>
          <p:cNvSpPr/>
          <p:nvPr/>
        </p:nvSpPr>
        <p:spPr>
          <a:xfrm>
            <a:off x="0" y="2067050"/>
            <a:ext cx="12675443" cy="4933658"/>
          </a:xfrm>
          <a:prstGeom prst="rect">
            <a:avLst/>
          </a:prstGeom>
        </p:spPr>
        <p:txBody>
          <a:bodyPr wrap="square">
            <a:spAutoFit/>
          </a:bodyPr>
          <a:lstStyle/>
          <a:p>
            <a:pPr lvl="1">
              <a:lnSpc>
                <a:spcPct val="110000"/>
              </a:lnSpc>
            </a:pPr>
            <a:r>
              <a:rPr lang="en-US" sz="2200" dirty="0"/>
              <a:t>fun </a:t>
            </a:r>
            <a:r>
              <a:rPr lang="en-US" sz="2200" dirty="0" err="1"/>
              <a:t>loadSRS</a:t>
            </a:r>
            <a:r>
              <a:rPr lang="en-US" sz="2200" dirty="0"/>
              <a:t>() {</a:t>
            </a:r>
            <a:br>
              <a:rPr lang="en-US" sz="2200" dirty="0"/>
            </a:br>
            <a:r>
              <a:rPr lang="en-US" sz="2200" dirty="0" smtClean="0"/>
              <a:t>      </a:t>
            </a:r>
            <a:r>
              <a:rPr lang="en-US" sz="2200" dirty="0" err="1" smtClean="0"/>
              <a:t>getCmsTimeZoneList</a:t>
            </a:r>
            <a:r>
              <a:rPr lang="en-US" sz="2200" dirty="0"/>
              <a:t>().</a:t>
            </a:r>
            <a:r>
              <a:rPr lang="en-US" sz="2200" b="1" dirty="0" err="1">
                <a:solidFill>
                  <a:srgbClr val="0070C0"/>
                </a:solidFill>
              </a:rPr>
              <a:t>zipWith</a:t>
            </a:r>
            <a:r>
              <a:rPr lang="en-US" sz="2200" dirty="0"/>
              <a:t>(</a:t>
            </a:r>
            <a:r>
              <a:rPr lang="en-US" sz="2200" dirty="0" err="1"/>
              <a:t>fetchScheduledStartsList</a:t>
            </a:r>
            <a:r>
              <a:rPr lang="en-US" sz="2200" dirty="0"/>
              <a:t>())</a:t>
            </a:r>
            <a:br>
              <a:rPr lang="en-US" sz="2200" dirty="0"/>
            </a:br>
            <a:r>
              <a:rPr lang="en-US" sz="2200" dirty="0" smtClean="0"/>
              <a:t>             .</a:t>
            </a:r>
            <a:r>
              <a:rPr lang="en-US" sz="2200" b="1" dirty="0" err="1">
                <a:solidFill>
                  <a:srgbClr val="0070C0"/>
                </a:solidFill>
              </a:rPr>
              <a:t>flatMap</a:t>
            </a:r>
            <a:r>
              <a:rPr lang="en-US" sz="2200" dirty="0">
                <a:solidFill>
                  <a:srgbClr val="0070C0"/>
                </a:solidFill>
              </a:rPr>
              <a:t> </a:t>
            </a:r>
            <a:r>
              <a:rPr lang="en-US" sz="2200" dirty="0"/>
              <a:t>{ </a:t>
            </a:r>
            <a:r>
              <a:rPr lang="en-US" sz="2200" dirty="0" err="1"/>
              <a:t>cmsList,srsList</a:t>
            </a:r>
            <a:r>
              <a:rPr lang="en-US" sz="2200" dirty="0"/>
              <a:t> -&gt; </a:t>
            </a:r>
            <a:br>
              <a:rPr lang="en-US" sz="2200" dirty="0"/>
            </a:br>
            <a:r>
              <a:rPr lang="en-US" sz="2200" dirty="0" smtClean="0"/>
              <a:t>                 return </a:t>
            </a:r>
            <a:r>
              <a:rPr lang="en-US" sz="2200" dirty="0" err="1" smtClean="0"/>
              <a:t>Observable.</a:t>
            </a:r>
            <a:r>
              <a:rPr lang="en-US" sz="2200" b="1" dirty="0" err="1" smtClean="0">
                <a:solidFill>
                  <a:srgbClr val="0070C0"/>
                </a:solidFill>
              </a:rPr>
              <a:t>fromIterable</a:t>
            </a:r>
            <a:r>
              <a:rPr lang="en-US" sz="2200" dirty="0" smtClean="0"/>
              <a:t>(</a:t>
            </a:r>
            <a:r>
              <a:rPr lang="en-US" sz="2200" dirty="0" err="1" smtClean="0"/>
              <a:t>srsList</a:t>
            </a:r>
            <a:r>
              <a:rPr lang="en-US" sz="2200" dirty="0" smtClean="0"/>
              <a:t>)</a:t>
            </a:r>
            <a:r>
              <a:rPr lang="en-US" sz="2200" dirty="0"/>
              <a:t/>
            </a:r>
            <a:br>
              <a:rPr lang="en-US" sz="2200" dirty="0"/>
            </a:br>
            <a:r>
              <a:rPr lang="en-US" sz="2200" dirty="0" smtClean="0"/>
              <a:t>                        .</a:t>
            </a:r>
            <a:r>
              <a:rPr lang="en-US" sz="2200" b="1" dirty="0" err="1">
                <a:solidFill>
                  <a:srgbClr val="0070C0"/>
                </a:solidFill>
              </a:rPr>
              <a:t>flatMap</a:t>
            </a:r>
            <a:r>
              <a:rPr lang="en-US" sz="2200" dirty="0"/>
              <a:t> { </a:t>
            </a:r>
            <a:r>
              <a:rPr lang="en-US" sz="2200" dirty="0" err="1"/>
              <a:t>scheduledStart</a:t>
            </a:r>
            <a:r>
              <a:rPr lang="en-US" sz="2200" dirty="0"/>
              <a:t> -&gt;</a:t>
            </a:r>
            <a:br>
              <a:rPr lang="en-US" sz="2200" dirty="0"/>
            </a:br>
            <a:r>
              <a:rPr lang="en-US" sz="2200" dirty="0" smtClean="0"/>
              <a:t>                                      if(</a:t>
            </a:r>
            <a:r>
              <a:rPr lang="en-US" sz="2200" dirty="0" err="1" smtClean="0"/>
              <a:t>invalidTimeZone</a:t>
            </a:r>
            <a:r>
              <a:rPr lang="en-US" sz="2200" dirty="0" smtClean="0"/>
              <a:t>(</a:t>
            </a:r>
            <a:r>
              <a:rPr lang="en-US" sz="2200" dirty="0" err="1" smtClean="0"/>
              <a:t>scheduledStart,cmsList</a:t>
            </a:r>
            <a:r>
              <a:rPr lang="en-US" sz="2200" dirty="0" smtClean="0"/>
              <a:t>)</a:t>
            </a:r>
          </a:p>
          <a:p>
            <a:pPr lvl="1">
              <a:lnSpc>
                <a:spcPct val="110000"/>
              </a:lnSpc>
            </a:pPr>
            <a:r>
              <a:rPr lang="en-US" sz="2200" dirty="0"/>
              <a:t>	</a:t>
            </a:r>
            <a:r>
              <a:rPr lang="en-US" sz="2200" dirty="0" smtClean="0"/>
              <a:t>			  </a:t>
            </a:r>
            <a:r>
              <a:rPr lang="en-US" sz="2200" dirty="0" err="1" smtClean="0"/>
              <a:t>convertSrsToDeviceTimeZone</a:t>
            </a:r>
            <a:r>
              <a:rPr lang="en-US" sz="2200" dirty="0" smtClean="0"/>
              <a:t>(</a:t>
            </a:r>
            <a:r>
              <a:rPr lang="en-US" sz="2200" dirty="0" err="1" smtClean="0"/>
              <a:t>scheduledStart</a:t>
            </a:r>
            <a:r>
              <a:rPr lang="en-US" sz="2200" dirty="0" smtClean="0"/>
              <a:t>)</a:t>
            </a:r>
          </a:p>
          <a:p>
            <a:pPr lvl="1">
              <a:lnSpc>
                <a:spcPct val="110000"/>
              </a:lnSpc>
            </a:pPr>
            <a:r>
              <a:rPr lang="en-US" sz="2200" dirty="0"/>
              <a:t>	</a:t>
            </a:r>
            <a:r>
              <a:rPr lang="en-US" sz="2200" dirty="0" smtClean="0"/>
              <a:t>			  return </a:t>
            </a:r>
            <a:r>
              <a:rPr lang="en-US" sz="2200" dirty="0" err="1" smtClean="0"/>
              <a:t>updateScheduledStart</a:t>
            </a:r>
            <a:r>
              <a:rPr lang="en-US" sz="2200" dirty="0" smtClean="0"/>
              <a:t>(</a:t>
            </a:r>
            <a:r>
              <a:rPr lang="en-US" sz="2200" dirty="0" err="1" smtClean="0"/>
              <a:t>scheduledStart</a:t>
            </a:r>
            <a:r>
              <a:rPr lang="en-US" sz="2200" dirty="0" smtClean="0"/>
              <a:t>)</a:t>
            </a:r>
            <a:r>
              <a:rPr lang="en-US" sz="2200" dirty="0"/>
              <a:t/>
            </a:r>
            <a:br>
              <a:rPr lang="en-US" sz="2200" dirty="0"/>
            </a:br>
            <a:r>
              <a:rPr lang="en-US" sz="2200" dirty="0" smtClean="0"/>
              <a:t> 			        else </a:t>
            </a:r>
            <a:r>
              <a:rPr lang="en-US" sz="2200" dirty="0"/>
              <a:t/>
            </a:r>
            <a:br>
              <a:rPr lang="en-US" sz="2200" dirty="0"/>
            </a:br>
            <a:r>
              <a:rPr lang="en-US" sz="2200" dirty="0" smtClean="0"/>
              <a:t>				    ...</a:t>
            </a:r>
            <a:r>
              <a:rPr lang="en-US" sz="2200" dirty="0"/>
              <a:t/>
            </a:r>
            <a:br>
              <a:rPr lang="en-US" sz="2200" dirty="0"/>
            </a:br>
            <a:r>
              <a:rPr lang="en-US" sz="2200" dirty="0" smtClean="0"/>
              <a:t>			}</a:t>
            </a:r>
            <a:r>
              <a:rPr lang="en-US" sz="2200" dirty="0"/>
              <a:t/>
            </a:r>
            <a:br>
              <a:rPr lang="en-US" sz="2200" dirty="0"/>
            </a:br>
            <a:r>
              <a:rPr lang="en-US" sz="2200" dirty="0"/>
              <a:t>}</a:t>
            </a:r>
            <a:br>
              <a:rPr lang="en-US" sz="2200" dirty="0"/>
            </a:br>
            <a:r>
              <a:rPr lang="en-US" sz="2200" dirty="0" smtClean="0"/>
              <a:t>			.</a:t>
            </a:r>
            <a:r>
              <a:rPr lang="en-US" sz="2200" dirty="0"/>
              <a:t>subscribe(::</a:t>
            </a:r>
            <a:r>
              <a:rPr lang="en-US" sz="2200" dirty="0" err="1"/>
              <a:t>showResults</a:t>
            </a:r>
            <a:r>
              <a:rPr lang="en-US" sz="2200" dirty="0"/>
              <a:t>)}</a:t>
            </a:r>
            <a:endParaRPr lang="en-US" sz="2200" dirty="0" smtClean="0"/>
          </a:p>
        </p:txBody>
      </p:sp>
    </p:spTree>
    <p:extLst>
      <p:ext uri="{BB962C8B-B14F-4D97-AF65-F5344CB8AC3E}">
        <p14:creationId xmlns:p14="http://schemas.microsoft.com/office/powerpoint/2010/main" val="4596152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02" y="993524"/>
            <a:ext cx="10916898" cy="706964"/>
          </a:xfrm>
        </p:spPr>
        <p:txBody>
          <a:bodyPr/>
          <a:lstStyle/>
          <a:p>
            <a:r>
              <a:rPr lang="en-US" dirty="0" smtClean="0"/>
              <a:t>Our objectives</a:t>
            </a:r>
            <a:endParaRPr lang="en-US" dirty="0"/>
          </a:p>
        </p:txBody>
      </p:sp>
      <p:sp>
        <p:nvSpPr>
          <p:cNvPr id="3" name="Content Placeholder 2"/>
          <p:cNvSpPr>
            <a:spLocks noGrp="1"/>
          </p:cNvSpPr>
          <p:nvPr>
            <p:ph idx="1"/>
          </p:nvPr>
        </p:nvSpPr>
        <p:spPr>
          <a:xfrm>
            <a:off x="897377" y="2336800"/>
            <a:ext cx="10710423" cy="4025900"/>
          </a:xfrm>
        </p:spPr>
        <p:txBody>
          <a:bodyPr>
            <a:normAutofit/>
          </a:bodyPr>
          <a:lstStyle/>
          <a:p>
            <a:pPr marL="514350" indent="-514350">
              <a:lnSpc>
                <a:spcPct val="250000"/>
              </a:lnSpc>
              <a:buFont typeface="+mj-lt"/>
              <a:buAutoNum type="arabicPeriod"/>
            </a:pPr>
            <a:r>
              <a:rPr lang="en-US" sz="2800" strike="sngStrike" dirty="0"/>
              <a:t>Get rid of </a:t>
            </a:r>
            <a:r>
              <a:rPr lang="en-US" sz="2800" strike="sngStrike" dirty="0" smtClean="0"/>
              <a:t>class level </a:t>
            </a:r>
            <a:r>
              <a:rPr lang="en-US" sz="2800" strike="sngStrike" dirty="0" smtClean="0"/>
              <a:t>variable</a:t>
            </a:r>
            <a:endParaRPr lang="en-US" sz="2800" strike="sngStrike" dirty="0" smtClean="0"/>
          </a:p>
          <a:p>
            <a:pPr marL="514350" indent="-514350">
              <a:lnSpc>
                <a:spcPct val="250000"/>
              </a:lnSpc>
              <a:buFont typeface="+mj-lt"/>
              <a:buAutoNum type="arabicPeriod"/>
            </a:pPr>
            <a:r>
              <a:rPr lang="en-US" sz="2800" strike="sngStrike" dirty="0"/>
              <a:t>Get rid of for </a:t>
            </a:r>
            <a:r>
              <a:rPr lang="en-US" sz="2800" strike="sngStrike" dirty="0" smtClean="0"/>
              <a:t>loop</a:t>
            </a:r>
          </a:p>
          <a:p>
            <a:pPr marL="514350" indent="-514350">
              <a:lnSpc>
                <a:spcPct val="250000"/>
              </a:lnSpc>
              <a:buFont typeface="+mj-lt"/>
              <a:buAutoNum type="arabicPeriod"/>
            </a:pPr>
            <a:r>
              <a:rPr lang="en-US" sz="2800" b="1" strike="sngStrike" dirty="0" smtClean="0"/>
              <a:t>Get rid of subscribe inside subscribe</a:t>
            </a:r>
          </a:p>
          <a:p>
            <a:pPr marL="514350" indent="-514350">
              <a:lnSpc>
                <a:spcPct val="250000"/>
              </a:lnSpc>
              <a:buFont typeface="+mj-lt"/>
              <a:buAutoNum type="arabicPeriod"/>
            </a:pPr>
            <a:endParaRPr lang="en-US" sz="2800" dirty="0"/>
          </a:p>
        </p:txBody>
      </p:sp>
    </p:spTree>
    <p:extLst>
      <p:ext uri="{BB962C8B-B14F-4D97-AF65-F5344CB8AC3E}">
        <p14:creationId xmlns:p14="http://schemas.microsoft.com/office/powerpoint/2010/main" val="19058322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Final </a:t>
            </a:r>
            <a:r>
              <a:rPr lang="en-US" dirty="0" err="1" smtClean="0">
                <a:ea typeface="+mj-lt"/>
                <a:cs typeface="+mj-lt"/>
              </a:rPr>
              <a:t>RxJava</a:t>
            </a:r>
            <a:r>
              <a:rPr lang="en-US" dirty="0" smtClean="0">
                <a:ea typeface="+mj-lt"/>
                <a:cs typeface="+mj-lt"/>
              </a:rPr>
              <a:t> chain</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56</a:t>
            </a:fld>
            <a:endParaRPr lang="en-US"/>
          </a:p>
        </p:txBody>
      </p:sp>
      <p:sp>
        <p:nvSpPr>
          <p:cNvPr id="8" name="Rectangle 7"/>
          <p:cNvSpPr/>
          <p:nvPr/>
        </p:nvSpPr>
        <p:spPr>
          <a:xfrm>
            <a:off x="0" y="2067050"/>
            <a:ext cx="12675443" cy="4027000"/>
          </a:xfrm>
          <a:prstGeom prst="rect">
            <a:avLst/>
          </a:prstGeom>
        </p:spPr>
        <p:txBody>
          <a:bodyPr wrap="square">
            <a:spAutoFit/>
          </a:bodyPr>
          <a:lstStyle/>
          <a:p>
            <a:pPr lvl="1">
              <a:lnSpc>
                <a:spcPct val="110000"/>
              </a:lnSpc>
            </a:pPr>
            <a:r>
              <a:rPr lang="en-US" dirty="0"/>
              <a:t>fun </a:t>
            </a:r>
            <a:r>
              <a:rPr lang="en-US" dirty="0" err="1"/>
              <a:t>loadSRS</a:t>
            </a:r>
            <a:r>
              <a:rPr lang="en-US" dirty="0"/>
              <a:t>() {</a:t>
            </a:r>
            <a:br>
              <a:rPr lang="en-US" dirty="0"/>
            </a:br>
            <a:r>
              <a:rPr lang="en-US" dirty="0" smtClean="0"/>
              <a:t>      </a:t>
            </a:r>
            <a:r>
              <a:rPr lang="en-US" dirty="0" err="1" smtClean="0"/>
              <a:t>getCmsTimeZoneList</a:t>
            </a:r>
            <a:r>
              <a:rPr lang="en-US" dirty="0"/>
              <a:t>().</a:t>
            </a:r>
            <a:r>
              <a:rPr lang="en-US" b="1" dirty="0" err="1">
                <a:solidFill>
                  <a:srgbClr val="0070C0"/>
                </a:solidFill>
              </a:rPr>
              <a:t>zipWith</a:t>
            </a:r>
            <a:r>
              <a:rPr lang="en-US" dirty="0"/>
              <a:t>(</a:t>
            </a:r>
            <a:r>
              <a:rPr lang="en-US" dirty="0" err="1"/>
              <a:t>fetchScheduledStartsList</a:t>
            </a:r>
            <a:r>
              <a:rPr lang="en-US" dirty="0"/>
              <a:t>())</a:t>
            </a:r>
            <a:br>
              <a:rPr lang="en-US" dirty="0"/>
            </a:br>
            <a:r>
              <a:rPr lang="en-US" dirty="0" smtClean="0"/>
              <a:t>             .</a:t>
            </a:r>
            <a:r>
              <a:rPr lang="en-US" b="1" dirty="0" err="1">
                <a:solidFill>
                  <a:srgbClr val="0070C0"/>
                </a:solidFill>
              </a:rPr>
              <a:t>flatMap</a:t>
            </a:r>
            <a:r>
              <a:rPr lang="en-US" dirty="0">
                <a:solidFill>
                  <a:srgbClr val="0070C0"/>
                </a:solidFill>
              </a:rPr>
              <a:t> </a:t>
            </a:r>
            <a:r>
              <a:rPr lang="en-US" dirty="0"/>
              <a:t>{ </a:t>
            </a:r>
            <a:r>
              <a:rPr lang="en-US" dirty="0" err="1"/>
              <a:t>cmsList,srsList</a:t>
            </a:r>
            <a:r>
              <a:rPr lang="en-US" dirty="0"/>
              <a:t> -&gt; </a:t>
            </a:r>
            <a:br>
              <a:rPr lang="en-US" dirty="0"/>
            </a:br>
            <a:r>
              <a:rPr lang="en-US" dirty="0" smtClean="0"/>
              <a:t>                 return </a:t>
            </a:r>
            <a:r>
              <a:rPr lang="en-US" dirty="0" err="1" smtClean="0"/>
              <a:t>Observable.</a:t>
            </a:r>
            <a:r>
              <a:rPr lang="en-US" b="1" dirty="0" err="1" smtClean="0">
                <a:solidFill>
                  <a:srgbClr val="0070C0"/>
                </a:solidFill>
              </a:rPr>
              <a:t>fromIterable</a:t>
            </a:r>
            <a:r>
              <a:rPr lang="en-US" dirty="0" smtClean="0"/>
              <a:t>(</a:t>
            </a:r>
            <a:r>
              <a:rPr lang="en-US" dirty="0" err="1" smtClean="0"/>
              <a:t>srsList</a:t>
            </a:r>
            <a:r>
              <a:rPr lang="en-US" dirty="0" smtClean="0"/>
              <a:t>)</a:t>
            </a:r>
            <a:r>
              <a:rPr lang="en-US" dirty="0"/>
              <a:t/>
            </a:r>
            <a:br>
              <a:rPr lang="en-US" dirty="0"/>
            </a:br>
            <a:r>
              <a:rPr lang="en-US" dirty="0" smtClean="0"/>
              <a:t>                        .</a:t>
            </a:r>
            <a:r>
              <a:rPr lang="en-US" b="1" dirty="0" err="1">
                <a:solidFill>
                  <a:srgbClr val="0070C0"/>
                </a:solidFill>
              </a:rPr>
              <a:t>flatMap</a:t>
            </a:r>
            <a:r>
              <a:rPr lang="en-US" dirty="0"/>
              <a:t> { </a:t>
            </a:r>
            <a:r>
              <a:rPr lang="en-US" dirty="0" err="1"/>
              <a:t>scheduledStart</a:t>
            </a:r>
            <a:r>
              <a:rPr lang="en-US" dirty="0"/>
              <a:t> -&gt;</a:t>
            </a:r>
            <a:br>
              <a:rPr lang="en-US" dirty="0"/>
            </a:br>
            <a:r>
              <a:rPr lang="en-US" dirty="0" smtClean="0"/>
              <a:t>                                      if(</a:t>
            </a:r>
            <a:r>
              <a:rPr lang="en-US" dirty="0" err="1" smtClean="0"/>
              <a:t>invalidTimeZone</a:t>
            </a:r>
            <a:r>
              <a:rPr lang="en-US" dirty="0" smtClean="0"/>
              <a:t>(</a:t>
            </a:r>
            <a:r>
              <a:rPr lang="en-US" dirty="0" err="1" smtClean="0"/>
              <a:t>scheduledStart,cmsList</a:t>
            </a:r>
            <a:r>
              <a:rPr lang="en-US" dirty="0" smtClean="0"/>
              <a:t>)</a:t>
            </a:r>
          </a:p>
          <a:p>
            <a:pPr lvl="1">
              <a:lnSpc>
                <a:spcPct val="110000"/>
              </a:lnSpc>
            </a:pPr>
            <a:r>
              <a:rPr lang="en-US" dirty="0"/>
              <a:t>	</a:t>
            </a:r>
            <a:r>
              <a:rPr lang="en-US" dirty="0" smtClean="0"/>
              <a:t>			  </a:t>
            </a:r>
            <a:r>
              <a:rPr lang="en-US" dirty="0" err="1" smtClean="0"/>
              <a:t>convertSrsToDeviceTimeZone</a:t>
            </a:r>
            <a:r>
              <a:rPr lang="en-US" dirty="0" smtClean="0"/>
              <a:t>(</a:t>
            </a:r>
            <a:r>
              <a:rPr lang="en-US" dirty="0" err="1" smtClean="0"/>
              <a:t>scheduledStart</a:t>
            </a:r>
            <a:r>
              <a:rPr lang="en-US" dirty="0" smtClean="0"/>
              <a:t>)</a:t>
            </a:r>
          </a:p>
          <a:p>
            <a:pPr lvl="1">
              <a:lnSpc>
                <a:spcPct val="110000"/>
              </a:lnSpc>
            </a:pPr>
            <a:r>
              <a:rPr lang="en-US" dirty="0"/>
              <a:t>	</a:t>
            </a:r>
            <a:r>
              <a:rPr lang="en-US" dirty="0" smtClean="0"/>
              <a:t>			  return </a:t>
            </a:r>
            <a:r>
              <a:rPr lang="en-US" dirty="0" err="1" smtClean="0"/>
              <a:t>updateScheduledStart</a:t>
            </a:r>
            <a:r>
              <a:rPr lang="en-US" dirty="0" smtClean="0"/>
              <a:t>(</a:t>
            </a:r>
            <a:r>
              <a:rPr lang="en-US" dirty="0" err="1" smtClean="0"/>
              <a:t>scheduledStart</a:t>
            </a:r>
            <a:r>
              <a:rPr lang="en-US" dirty="0" smtClean="0"/>
              <a:t>)</a:t>
            </a:r>
            <a:r>
              <a:rPr lang="en-US" dirty="0"/>
              <a:t/>
            </a:r>
            <a:br>
              <a:rPr lang="en-US" dirty="0"/>
            </a:br>
            <a:r>
              <a:rPr lang="en-US" dirty="0" smtClean="0"/>
              <a:t> 			        else </a:t>
            </a:r>
            <a:r>
              <a:rPr lang="en-US" dirty="0"/>
              <a:t/>
            </a:r>
            <a:br>
              <a:rPr lang="en-US" dirty="0"/>
            </a:br>
            <a:r>
              <a:rPr lang="en-US" dirty="0" smtClean="0"/>
              <a:t>				    ...</a:t>
            </a:r>
            <a:r>
              <a:rPr lang="en-US" dirty="0"/>
              <a:t/>
            </a:r>
            <a:br>
              <a:rPr lang="en-US" dirty="0"/>
            </a:br>
            <a:r>
              <a:rPr lang="en-US" dirty="0" smtClean="0"/>
              <a:t>			}</a:t>
            </a:r>
            <a:r>
              <a:rPr lang="en-US" dirty="0"/>
              <a:t/>
            </a:r>
            <a:br>
              <a:rPr lang="en-US" dirty="0"/>
            </a:br>
            <a:r>
              <a:rPr lang="en-US" dirty="0"/>
              <a:t>}</a:t>
            </a:r>
            <a:br>
              <a:rPr lang="en-US" dirty="0"/>
            </a:br>
            <a:r>
              <a:rPr lang="en-US" dirty="0" smtClean="0"/>
              <a:t>			.</a:t>
            </a:r>
            <a:r>
              <a:rPr lang="en-US" dirty="0"/>
              <a:t>subscribe(::</a:t>
            </a:r>
            <a:r>
              <a:rPr lang="en-US" dirty="0" err="1"/>
              <a:t>showResults</a:t>
            </a:r>
            <a:r>
              <a:rPr lang="en-US" dirty="0"/>
              <a:t>)}</a:t>
            </a:r>
            <a:endParaRPr lang="en-US" dirty="0" smtClean="0"/>
          </a:p>
        </p:txBody>
      </p:sp>
      <p:sp>
        <p:nvSpPr>
          <p:cNvPr id="9" name="TextBox 8"/>
          <p:cNvSpPr txBox="1"/>
          <p:nvPr/>
        </p:nvSpPr>
        <p:spPr>
          <a:xfrm>
            <a:off x="7916538" y="4765119"/>
            <a:ext cx="4542219" cy="1938992"/>
          </a:xfrm>
          <a:prstGeom prst="rect">
            <a:avLst/>
          </a:prstGeom>
          <a:noFill/>
        </p:spPr>
        <p:txBody>
          <a:bodyPr wrap="square" rtlCol="0">
            <a:spAutoFit/>
          </a:bodyPr>
          <a:lstStyle/>
          <a:p>
            <a:r>
              <a:rPr lang="en-US" sz="2000" strike="sngStrike" dirty="0" smtClean="0"/>
              <a:t>Problems:</a:t>
            </a:r>
          </a:p>
          <a:p>
            <a:pPr marL="457200" indent="-457200">
              <a:buAutoNum type="arabicPeriod"/>
            </a:pPr>
            <a:r>
              <a:rPr lang="en-US" sz="2000" strike="sngStrike" dirty="0" smtClean="0"/>
              <a:t>Breaking </a:t>
            </a:r>
            <a:r>
              <a:rPr lang="en-US" sz="2000" strike="sngStrike" dirty="0"/>
              <a:t>consistent error </a:t>
            </a:r>
            <a:r>
              <a:rPr lang="en-US" sz="2000" strike="sngStrike" dirty="0" smtClean="0"/>
              <a:t>behavior</a:t>
            </a:r>
          </a:p>
          <a:p>
            <a:pPr marL="457200" indent="-457200">
              <a:buAutoNum type="arabicPeriod"/>
            </a:pPr>
            <a:r>
              <a:rPr lang="en-US" sz="2000" strike="sngStrike" dirty="0" smtClean="0"/>
              <a:t>Not </a:t>
            </a:r>
            <a:r>
              <a:rPr lang="en-US" sz="2000" strike="sngStrike" dirty="0"/>
              <a:t>easy to change </a:t>
            </a:r>
            <a:r>
              <a:rPr lang="en-US" sz="2000" strike="sngStrike" dirty="0" smtClean="0"/>
              <a:t>threads</a:t>
            </a:r>
          </a:p>
          <a:p>
            <a:pPr marL="457200" indent="-457200">
              <a:buAutoNum type="arabicPeriod"/>
            </a:pPr>
            <a:r>
              <a:rPr lang="en-US" sz="2000" strike="sngStrike" dirty="0" smtClean="0"/>
              <a:t>Code </a:t>
            </a:r>
            <a:r>
              <a:rPr lang="en-US" sz="2000" strike="sngStrike" dirty="0"/>
              <a:t>not easy to </a:t>
            </a:r>
            <a:r>
              <a:rPr lang="en-US" sz="2000" strike="sngStrike" dirty="0" smtClean="0"/>
              <a:t>read/imperative</a:t>
            </a:r>
          </a:p>
        </p:txBody>
      </p:sp>
      <p:sp>
        <p:nvSpPr>
          <p:cNvPr id="10" name="Rectangle 9"/>
          <p:cNvSpPr/>
          <p:nvPr/>
        </p:nvSpPr>
        <p:spPr>
          <a:xfrm>
            <a:off x="7757243" y="4611231"/>
            <a:ext cx="4144948" cy="22467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Final </a:t>
            </a:r>
            <a:r>
              <a:rPr lang="en-US" dirty="0" err="1" smtClean="0">
                <a:ea typeface="+mj-lt"/>
                <a:cs typeface="+mj-lt"/>
              </a:rPr>
              <a:t>RxJava</a:t>
            </a:r>
            <a:r>
              <a:rPr lang="en-US" dirty="0" smtClean="0">
                <a:ea typeface="+mj-lt"/>
                <a:cs typeface="+mj-lt"/>
              </a:rPr>
              <a:t> chain</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398CF32F-FAD9-DA43-9395-1201D4C77C9A}" type="slidenum">
              <a:rPr lang="en-US" smtClean="0"/>
              <a:t>57</a:t>
            </a:fld>
            <a:endParaRPr lang="en-US"/>
          </a:p>
        </p:txBody>
      </p:sp>
      <p:sp>
        <p:nvSpPr>
          <p:cNvPr id="8" name="Rectangle 7"/>
          <p:cNvSpPr/>
          <p:nvPr/>
        </p:nvSpPr>
        <p:spPr>
          <a:xfrm>
            <a:off x="0" y="2067050"/>
            <a:ext cx="12675443" cy="4053417"/>
          </a:xfrm>
          <a:prstGeom prst="rect">
            <a:avLst/>
          </a:prstGeom>
        </p:spPr>
        <p:txBody>
          <a:bodyPr wrap="square">
            <a:spAutoFit/>
          </a:bodyPr>
          <a:lstStyle/>
          <a:p>
            <a:pPr lvl="1">
              <a:lnSpc>
                <a:spcPct val="130000"/>
              </a:lnSpc>
            </a:pPr>
            <a:r>
              <a:rPr lang="en-US" sz="2200" dirty="0"/>
              <a:t>fun </a:t>
            </a:r>
            <a:r>
              <a:rPr lang="en-US" sz="2200" dirty="0" err="1"/>
              <a:t>loadSRS</a:t>
            </a:r>
            <a:r>
              <a:rPr lang="en-US" sz="2200" dirty="0"/>
              <a:t>() {</a:t>
            </a:r>
            <a:br>
              <a:rPr lang="en-US" sz="2200" dirty="0"/>
            </a:br>
            <a:r>
              <a:rPr lang="en-US" sz="2200" dirty="0" smtClean="0"/>
              <a:t>      </a:t>
            </a:r>
            <a:r>
              <a:rPr lang="en-US" sz="2200" dirty="0" err="1" smtClean="0"/>
              <a:t>getCmsTimeZoneList</a:t>
            </a:r>
            <a:r>
              <a:rPr lang="en-US" sz="2200" dirty="0"/>
              <a:t>().</a:t>
            </a:r>
            <a:r>
              <a:rPr lang="en-US" sz="2200" dirty="0" err="1"/>
              <a:t>zipWith</a:t>
            </a:r>
            <a:r>
              <a:rPr lang="en-US" sz="2200" dirty="0"/>
              <a:t>(</a:t>
            </a:r>
            <a:r>
              <a:rPr lang="en-US" sz="2200" dirty="0" err="1"/>
              <a:t>fetchScheduledStartsList</a:t>
            </a:r>
            <a:r>
              <a:rPr lang="en-US" sz="2200" dirty="0"/>
              <a:t>())</a:t>
            </a:r>
            <a:br>
              <a:rPr lang="en-US" sz="2200" dirty="0"/>
            </a:br>
            <a:r>
              <a:rPr lang="en-US" sz="2200" dirty="0" smtClean="0"/>
              <a:t>             .</a:t>
            </a:r>
            <a:r>
              <a:rPr lang="en-US" sz="2200" dirty="0" err="1"/>
              <a:t>flatMap</a:t>
            </a:r>
            <a:r>
              <a:rPr lang="en-US" sz="2200" dirty="0"/>
              <a:t> { </a:t>
            </a:r>
            <a:r>
              <a:rPr lang="en-US" sz="2200" dirty="0" err="1"/>
              <a:t>cmsList,srsList</a:t>
            </a:r>
            <a:r>
              <a:rPr lang="en-US" sz="2200" dirty="0"/>
              <a:t> -&gt; </a:t>
            </a:r>
            <a:br>
              <a:rPr lang="en-US" sz="2200" dirty="0"/>
            </a:br>
            <a:r>
              <a:rPr lang="en-US" sz="2200" dirty="0" smtClean="0"/>
              <a:t>                 return </a:t>
            </a:r>
            <a:r>
              <a:rPr lang="en-US" sz="2200" dirty="0" err="1" smtClean="0"/>
              <a:t>Observable.fromIterable</a:t>
            </a:r>
            <a:r>
              <a:rPr lang="en-US" sz="2200" dirty="0" smtClean="0"/>
              <a:t>(</a:t>
            </a:r>
            <a:r>
              <a:rPr lang="en-US" sz="2200" dirty="0" err="1" smtClean="0"/>
              <a:t>srsList</a:t>
            </a:r>
            <a:r>
              <a:rPr lang="en-US" sz="2200" dirty="0" smtClean="0"/>
              <a:t>)</a:t>
            </a:r>
            <a:r>
              <a:rPr lang="en-US" sz="2200" dirty="0"/>
              <a:t/>
            </a:r>
            <a:br>
              <a:rPr lang="en-US" sz="2200" dirty="0"/>
            </a:br>
            <a:r>
              <a:rPr lang="en-US" sz="2200" dirty="0" smtClean="0"/>
              <a:t>                        .</a:t>
            </a:r>
            <a:r>
              <a:rPr lang="en-US" sz="2200" dirty="0" err="1"/>
              <a:t>flatMap</a:t>
            </a:r>
            <a:r>
              <a:rPr lang="en-US" sz="2200" dirty="0"/>
              <a:t> { </a:t>
            </a:r>
            <a:r>
              <a:rPr lang="en-US" sz="2200" dirty="0" err="1"/>
              <a:t>scheduledStart</a:t>
            </a:r>
            <a:r>
              <a:rPr lang="en-US" sz="2200" dirty="0"/>
              <a:t> </a:t>
            </a:r>
            <a:r>
              <a:rPr lang="en-US" sz="2200" dirty="0" smtClean="0"/>
              <a:t>-&gt; </a:t>
            </a:r>
          </a:p>
          <a:p>
            <a:pPr lvl="1">
              <a:lnSpc>
                <a:spcPct val="130000"/>
              </a:lnSpc>
            </a:pPr>
            <a:r>
              <a:rPr lang="en-US" sz="2200" dirty="0"/>
              <a:t>	</a:t>
            </a:r>
            <a:r>
              <a:rPr lang="en-US" sz="2200" dirty="0" smtClean="0"/>
              <a:t>		</a:t>
            </a:r>
            <a:r>
              <a:rPr lang="en-US" sz="2200" b="1" dirty="0" err="1" smtClean="0">
                <a:solidFill>
                  <a:srgbClr val="0070C0"/>
                </a:solidFill>
              </a:rPr>
              <a:t>updateBackendIfRemoteStartInvalid</a:t>
            </a:r>
            <a:r>
              <a:rPr lang="en-US" sz="2200" b="1" dirty="0" smtClean="0">
                <a:solidFill>
                  <a:srgbClr val="0070C0"/>
                </a:solidFill>
              </a:rPr>
              <a:t>(</a:t>
            </a:r>
            <a:r>
              <a:rPr lang="en-US" sz="2200" b="1" dirty="0" err="1" smtClean="0">
                <a:solidFill>
                  <a:srgbClr val="0070C0"/>
                </a:solidFill>
              </a:rPr>
              <a:t>scheduledStart</a:t>
            </a:r>
            <a:r>
              <a:rPr lang="en-US" sz="2200" b="1" dirty="0" smtClean="0">
                <a:solidFill>
                  <a:srgbClr val="0070C0"/>
                </a:solidFill>
              </a:rPr>
              <a:t>)</a:t>
            </a:r>
            <a:r>
              <a:rPr lang="en-US" sz="2200" b="1" dirty="0">
                <a:solidFill>
                  <a:srgbClr val="0070C0"/>
                </a:solidFill>
              </a:rPr>
              <a:t/>
            </a:r>
            <a:br>
              <a:rPr lang="en-US" sz="2200" b="1" dirty="0">
                <a:solidFill>
                  <a:srgbClr val="0070C0"/>
                </a:solidFill>
              </a:rPr>
            </a:br>
            <a:r>
              <a:rPr lang="en-US" sz="2200" dirty="0" smtClean="0"/>
              <a:t>                           }</a:t>
            </a:r>
            <a:br>
              <a:rPr lang="en-US" sz="2200" dirty="0" smtClean="0"/>
            </a:br>
            <a:r>
              <a:rPr lang="en-US" sz="2200" dirty="0" smtClean="0"/>
              <a:t>}</a:t>
            </a:r>
            <a:br>
              <a:rPr lang="en-US" sz="2200" dirty="0" smtClean="0"/>
            </a:br>
            <a:r>
              <a:rPr lang="en-US" sz="2200" dirty="0" smtClean="0"/>
              <a:t>			.subscribe(::</a:t>
            </a:r>
            <a:r>
              <a:rPr lang="en-US" sz="2200" dirty="0" err="1" smtClean="0"/>
              <a:t>showResults</a:t>
            </a:r>
            <a:r>
              <a:rPr lang="en-US" sz="2200" dirty="0" smtClean="0"/>
              <a:t>)}</a:t>
            </a:r>
          </a:p>
        </p:txBody>
      </p:sp>
    </p:spTree>
    <p:extLst>
      <p:ext uri="{BB962C8B-B14F-4D97-AF65-F5344CB8AC3E}">
        <p14:creationId xmlns:p14="http://schemas.microsoft.com/office/powerpoint/2010/main" val="276622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911" y="1762000"/>
            <a:ext cx="9094839" cy="3003895"/>
          </a:xfrm>
          <a:prstGeom prst="rect">
            <a:avLst/>
          </a:prstGeom>
        </p:spPr>
      </p:pic>
      <p:sp>
        <p:nvSpPr>
          <p:cNvPr id="4" name="Content Placeholder 2">
            <a:extLst>
              <a:ext uri="{FF2B5EF4-FFF2-40B4-BE49-F238E27FC236}">
                <a16:creationId xmlns:a16="http://schemas.microsoft.com/office/drawing/2014/main" xmlns="" id="{69CF4580-02A9-4F65-A2E6-440CA37FBF42}"/>
              </a:ext>
            </a:extLst>
          </p:cNvPr>
          <p:cNvSpPr txBox="1">
            <a:spLocks/>
          </p:cNvSpPr>
          <p:nvPr/>
        </p:nvSpPr>
        <p:spPr>
          <a:xfrm>
            <a:off x="431604" y="853441"/>
            <a:ext cx="10808590" cy="5719617"/>
          </a:xfrm>
          <a:prstGeom prst="rect">
            <a:avLst/>
          </a:prstGeom>
        </p:spPr>
        <p:txBody>
          <a:bodyPr vert="horz" lIns="91440" tIns="45720" rIns="91440" bIns="45720" rtlCol="0" anchor="ct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endParaRPr lang="en-US" sz="2600" dirty="0"/>
          </a:p>
        </p:txBody>
      </p:sp>
      <p:sp>
        <p:nvSpPr>
          <p:cNvPr id="2" name="TextBox 1"/>
          <p:cNvSpPr txBox="1"/>
          <p:nvPr/>
        </p:nvSpPr>
        <p:spPr>
          <a:xfrm>
            <a:off x="5565228" y="3231931"/>
            <a:ext cx="184731" cy="369332"/>
          </a:xfrm>
          <a:prstGeom prst="rect">
            <a:avLst/>
          </a:prstGeom>
          <a:noFill/>
        </p:spPr>
        <p:txBody>
          <a:bodyPr wrap="none" rtlCol="0">
            <a:spAutoFit/>
          </a:bodyPr>
          <a:lstStyle/>
          <a:p>
            <a:endParaRPr lang="en-US" dirty="0"/>
          </a:p>
        </p:txBody>
      </p:sp>
      <p:sp>
        <p:nvSpPr>
          <p:cNvPr id="6" name="TextBox 5"/>
          <p:cNvSpPr txBox="1"/>
          <p:nvPr/>
        </p:nvSpPr>
        <p:spPr>
          <a:xfrm>
            <a:off x="334602" y="5512166"/>
            <a:ext cx="4238408" cy="1200329"/>
          </a:xfrm>
          <a:prstGeom prst="rect">
            <a:avLst/>
          </a:prstGeom>
          <a:noFill/>
        </p:spPr>
        <p:txBody>
          <a:bodyPr wrap="square" rtlCol="0">
            <a:spAutoFit/>
          </a:bodyPr>
          <a:lstStyle/>
          <a:p>
            <a:r>
              <a:rPr lang="en-US" sz="3600" b="1" dirty="0" smtClean="0"/>
              <a:t>SRS after </a:t>
            </a:r>
            <a:r>
              <a:rPr lang="en-US" sz="3600" b="1" dirty="0"/>
              <a:t>r</a:t>
            </a:r>
            <a:r>
              <a:rPr lang="en-US" sz="3600" b="1" dirty="0" smtClean="0"/>
              <a:t>efactor: Marble Diagram</a:t>
            </a:r>
            <a:endParaRPr lang="en-US" sz="3600" b="1" dirty="0"/>
          </a:p>
        </p:txBody>
      </p:sp>
      <p:sp>
        <p:nvSpPr>
          <p:cNvPr id="5" name="Slide Number Placeholder 4"/>
          <p:cNvSpPr>
            <a:spLocks noGrp="1"/>
          </p:cNvSpPr>
          <p:nvPr>
            <p:ph type="sldNum" sz="quarter" idx="12"/>
          </p:nvPr>
        </p:nvSpPr>
        <p:spPr/>
        <p:txBody>
          <a:bodyPr/>
          <a:lstStyle/>
          <a:p>
            <a:fld id="{398CF32F-FAD9-DA43-9395-1201D4C77C9A}" type="slidenum">
              <a:rPr lang="en-US" smtClean="0"/>
              <a:t>58</a:t>
            </a:fld>
            <a:endParaRPr lang="en-US"/>
          </a:p>
        </p:txBody>
      </p:sp>
      <p:pic>
        <p:nvPicPr>
          <p:cNvPr id="10" name="Picture 9"/>
          <p:cNvPicPr>
            <a:picLocks noChangeAspect="1"/>
          </p:cNvPicPr>
          <p:nvPr/>
        </p:nvPicPr>
        <p:blipFill>
          <a:blip r:embed="rId3"/>
          <a:stretch>
            <a:fillRect/>
          </a:stretch>
        </p:blipFill>
        <p:spPr>
          <a:xfrm rot="15014863">
            <a:off x="4106045" y="1070503"/>
            <a:ext cx="387750" cy="409750"/>
          </a:xfrm>
          <a:prstGeom prst="rect">
            <a:avLst/>
          </a:prstGeom>
          <a:scene3d>
            <a:camera prst="orthographicFront">
              <a:rot lat="0" lon="0" rev="0"/>
            </a:camera>
            <a:lightRig rig="threePt" dir="t"/>
          </a:scene3d>
        </p:spPr>
      </p:pic>
      <p:sp>
        <p:nvSpPr>
          <p:cNvPr id="11" name="TextBox 10"/>
          <p:cNvSpPr txBox="1"/>
          <p:nvPr/>
        </p:nvSpPr>
        <p:spPr>
          <a:xfrm>
            <a:off x="4573010" y="1017454"/>
            <a:ext cx="5465314" cy="369332"/>
          </a:xfrm>
          <a:prstGeom prst="rect">
            <a:avLst/>
          </a:prstGeom>
          <a:noFill/>
        </p:spPr>
        <p:txBody>
          <a:bodyPr wrap="square" rtlCol="0">
            <a:spAutoFit/>
          </a:bodyPr>
          <a:lstStyle/>
          <a:p>
            <a:r>
              <a:rPr lang="en-US" dirty="0" smtClean="0"/>
              <a:t>(</a:t>
            </a:r>
            <a:r>
              <a:rPr lang="en-US" dirty="0" err="1" smtClean="0"/>
              <a:t>cmsTimeZoneList,scheduledRemoteStartList</a:t>
            </a:r>
            <a:r>
              <a:rPr lang="en-US" dirty="0" smtClean="0"/>
              <a:t> )</a:t>
            </a:r>
            <a:endParaRPr lang="en-US" dirty="0"/>
          </a:p>
        </p:txBody>
      </p:sp>
      <p:sp>
        <p:nvSpPr>
          <p:cNvPr id="12" name="TextBox 11"/>
          <p:cNvSpPr txBox="1"/>
          <p:nvPr/>
        </p:nvSpPr>
        <p:spPr>
          <a:xfrm>
            <a:off x="0" y="1908140"/>
            <a:ext cx="5465314" cy="369332"/>
          </a:xfrm>
          <a:prstGeom prst="rect">
            <a:avLst/>
          </a:prstGeom>
          <a:noFill/>
        </p:spPr>
        <p:txBody>
          <a:bodyPr wrap="square" rtlCol="0">
            <a:spAutoFit/>
          </a:bodyPr>
          <a:lstStyle/>
          <a:p>
            <a:r>
              <a:rPr lang="en-US" dirty="0" err="1" smtClean="0"/>
              <a:t>cmsList.zipWith</a:t>
            </a:r>
            <a:r>
              <a:rPr lang="en-US" dirty="0" smtClean="0"/>
              <a:t>(</a:t>
            </a:r>
            <a:r>
              <a:rPr lang="en-US" dirty="0" err="1" smtClean="0"/>
              <a:t>srsList</a:t>
            </a:r>
            <a:r>
              <a:rPr lang="en-US" dirty="0" smtClean="0"/>
              <a:t>)</a:t>
            </a:r>
            <a:endParaRPr lang="en-US" dirty="0"/>
          </a:p>
        </p:txBody>
      </p:sp>
      <p:sp>
        <p:nvSpPr>
          <p:cNvPr id="14" name="TextBox 13"/>
          <p:cNvSpPr txBox="1"/>
          <p:nvPr/>
        </p:nvSpPr>
        <p:spPr>
          <a:xfrm>
            <a:off x="51413" y="2871094"/>
            <a:ext cx="5465314" cy="369332"/>
          </a:xfrm>
          <a:prstGeom prst="rect">
            <a:avLst/>
          </a:prstGeom>
          <a:noFill/>
        </p:spPr>
        <p:txBody>
          <a:bodyPr wrap="square" rtlCol="0">
            <a:spAutoFit/>
          </a:bodyPr>
          <a:lstStyle/>
          <a:p>
            <a:r>
              <a:rPr lang="en-US" dirty="0" err="1" smtClean="0"/>
              <a:t>Observable.fromIterable</a:t>
            </a:r>
            <a:r>
              <a:rPr lang="en-US" dirty="0" smtClean="0"/>
              <a:t>(</a:t>
            </a:r>
            <a:r>
              <a:rPr lang="en-US" dirty="0" err="1" smtClean="0"/>
              <a:t>srsList</a:t>
            </a:r>
            <a:r>
              <a:rPr lang="en-US" dirty="0"/>
              <a:t>)</a:t>
            </a:r>
          </a:p>
        </p:txBody>
      </p:sp>
      <p:sp>
        <p:nvSpPr>
          <p:cNvPr id="15" name="TextBox 14"/>
          <p:cNvSpPr txBox="1"/>
          <p:nvPr/>
        </p:nvSpPr>
        <p:spPr>
          <a:xfrm>
            <a:off x="6598467" y="3014867"/>
            <a:ext cx="558902" cy="378534"/>
          </a:xfrm>
          <a:prstGeom prst="rect">
            <a:avLst/>
          </a:prstGeom>
          <a:noFill/>
        </p:spPr>
        <p:txBody>
          <a:bodyPr wrap="square" rtlCol="0">
            <a:spAutoFit/>
          </a:bodyPr>
          <a:lstStyle/>
          <a:p>
            <a:r>
              <a:rPr lang="en-US" smtClean="0"/>
              <a:t>SRS</a:t>
            </a:r>
            <a:endParaRPr lang="en-US" dirty="0"/>
          </a:p>
        </p:txBody>
      </p:sp>
      <p:sp>
        <p:nvSpPr>
          <p:cNvPr id="16" name="TextBox 15"/>
          <p:cNvSpPr txBox="1"/>
          <p:nvPr/>
        </p:nvSpPr>
        <p:spPr>
          <a:xfrm>
            <a:off x="5271000" y="3014867"/>
            <a:ext cx="588456" cy="378534"/>
          </a:xfrm>
          <a:prstGeom prst="rect">
            <a:avLst/>
          </a:prstGeom>
          <a:noFill/>
        </p:spPr>
        <p:txBody>
          <a:bodyPr wrap="square" rtlCol="0">
            <a:spAutoFit/>
          </a:bodyPr>
          <a:lstStyle/>
          <a:p>
            <a:r>
              <a:rPr lang="en-US" smtClean="0"/>
              <a:t>SRS</a:t>
            </a:r>
            <a:endParaRPr lang="en-US" dirty="0"/>
          </a:p>
        </p:txBody>
      </p:sp>
      <p:sp>
        <p:nvSpPr>
          <p:cNvPr id="17" name="TextBox 16"/>
          <p:cNvSpPr txBox="1"/>
          <p:nvPr/>
        </p:nvSpPr>
        <p:spPr>
          <a:xfrm>
            <a:off x="7965888" y="3014867"/>
            <a:ext cx="588456" cy="378534"/>
          </a:xfrm>
          <a:prstGeom prst="rect">
            <a:avLst/>
          </a:prstGeom>
          <a:noFill/>
        </p:spPr>
        <p:txBody>
          <a:bodyPr wrap="square" rtlCol="0">
            <a:spAutoFit/>
          </a:bodyPr>
          <a:lstStyle/>
          <a:p>
            <a:r>
              <a:rPr lang="en-US" dirty="0" smtClean="0"/>
              <a:t>SRS</a:t>
            </a:r>
            <a:endParaRPr lang="en-US" dirty="0"/>
          </a:p>
        </p:txBody>
      </p:sp>
      <p:sp>
        <p:nvSpPr>
          <p:cNvPr id="18" name="TextBox 17"/>
          <p:cNvSpPr txBox="1"/>
          <p:nvPr/>
        </p:nvSpPr>
        <p:spPr>
          <a:xfrm>
            <a:off x="9308813" y="3016268"/>
            <a:ext cx="588456" cy="378534"/>
          </a:xfrm>
          <a:prstGeom prst="rect">
            <a:avLst/>
          </a:prstGeom>
          <a:noFill/>
        </p:spPr>
        <p:txBody>
          <a:bodyPr wrap="square" rtlCol="0">
            <a:spAutoFit/>
          </a:bodyPr>
          <a:lstStyle/>
          <a:p>
            <a:r>
              <a:rPr lang="en-US" smtClean="0"/>
              <a:t>SRS</a:t>
            </a:r>
            <a:endParaRPr lang="en-US" dirty="0"/>
          </a:p>
        </p:txBody>
      </p:sp>
      <p:sp>
        <p:nvSpPr>
          <p:cNvPr id="19" name="TextBox 18"/>
          <p:cNvSpPr txBox="1"/>
          <p:nvPr/>
        </p:nvSpPr>
        <p:spPr>
          <a:xfrm>
            <a:off x="10651738" y="3014867"/>
            <a:ext cx="588456" cy="378534"/>
          </a:xfrm>
          <a:prstGeom prst="rect">
            <a:avLst/>
          </a:prstGeom>
          <a:noFill/>
        </p:spPr>
        <p:txBody>
          <a:bodyPr wrap="square" rtlCol="0">
            <a:spAutoFit/>
          </a:bodyPr>
          <a:lstStyle/>
          <a:p>
            <a:r>
              <a:rPr lang="en-US" smtClean="0"/>
              <a:t>SRS</a:t>
            </a:r>
            <a:endParaRPr lang="en-US" dirty="0"/>
          </a:p>
        </p:txBody>
      </p:sp>
      <p:sp>
        <p:nvSpPr>
          <p:cNvPr id="20" name="Rectangle 19"/>
          <p:cNvSpPr/>
          <p:nvPr/>
        </p:nvSpPr>
        <p:spPr>
          <a:xfrm>
            <a:off x="51413" y="3902881"/>
            <a:ext cx="3647152" cy="646331"/>
          </a:xfrm>
          <a:prstGeom prst="rect">
            <a:avLst/>
          </a:prstGeom>
        </p:spPr>
        <p:txBody>
          <a:bodyPr wrap="none">
            <a:spAutoFit/>
          </a:bodyPr>
          <a:lstStyle/>
          <a:p>
            <a:r>
              <a:rPr lang="en-US" dirty="0" err="1" smtClean="0"/>
              <a:t>updateScheduledStart</a:t>
            </a:r>
            <a:r>
              <a:rPr lang="en-US" dirty="0"/>
              <a:t> </a:t>
            </a:r>
            <a:endParaRPr lang="en-US" dirty="0" smtClean="0"/>
          </a:p>
          <a:p>
            <a:r>
              <a:rPr lang="en-US" dirty="0" smtClean="0"/>
              <a:t>( only if SRS </a:t>
            </a:r>
            <a:r>
              <a:rPr lang="en-US" dirty="0" err="1" smtClean="0"/>
              <a:t>timezone</a:t>
            </a:r>
            <a:r>
              <a:rPr lang="en-US" dirty="0" smtClean="0"/>
              <a:t> is invalid)</a:t>
            </a:r>
          </a:p>
        </p:txBody>
      </p:sp>
    </p:spTree>
    <p:extLst>
      <p:ext uri="{BB962C8B-B14F-4D97-AF65-F5344CB8AC3E}">
        <p14:creationId xmlns:p14="http://schemas.microsoft.com/office/powerpoint/2010/main" val="17423609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377" y="986546"/>
            <a:ext cx="10088302" cy="706964"/>
          </a:xfrm>
        </p:spPr>
        <p:txBody>
          <a:bodyPr/>
          <a:lstStyle/>
          <a:p>
            <a:r>
              <a:rPr lang="en-US" sz="3200" dirty="0" smtClean="0"/>
              <a:t>Summary of the three examples</a:t>
            </a:r>
            <a:endParaRPr lang="en-US" sz="3200" dirty="0"/>
          </a:p>
        </p:txBody>
      </p:sp>
      <p:sp>
        <p:nvSpPr>
          <p:cNvPr id="3" name="Content Placeholder 2"/>
          <p:cNvSpPr>
            <a:spLocks noGrp="1"/>
          </p:cNvSpPr>
          <p:nvPr>
            <p:ph idx="1"/>
          </p:nvPr>
        </p:nvSpPr>
        <p:spPr>
          <a:xfrm>
            <a:off x="694334" y="2122715"/>
            <a:ext cx="11706551" cy="4463280"/>
          </a:xfrm>
        </p:spPr>
        <p:txBody>
          <a:bodyPr>
            <a:noAutofit/>
          </a:bodyPr>
          <a:lstStyle/>
          <a:p>
            <a:pPr marL="514350" marR="0" lvl="0" indent="-514350" defTabSz="914400" eaLnBrk="1" fontAlgn="auto" latinLnBrk="0" hangingPunct="1">
              <a:spcBef>
                <a:spcPts val="0"/>
              </a:spcBef>
              <a:spcAft>
                <a:spcPts val="0"/>
              </a:spcAft>
              <a:buClrTx/>
              <a:buSzTx/>
              <a:buFontTx/>
              <a:buAutoNum type="arabicPeriod"/>
              <a:tabLst/>
              <a:defRPr/>
            </a:pPr>
            <a:endParaRPr lang="en-US" sz="2350" dirty="0" smtClean="0"/>
          </a:p>
          <a:p>
            <a:pPr marL="0" marR="0" lvl="0" indent="0" defTabSz="914400" eaLnBrk="1" fontAlgn="auto" latinLnBrk="0" hangingPunct="1">
              <a:spcBef>
                <a:spcPts val="0"/>
              </a:spcBef>
              <a:spcAft>
                <a:spcPts val="0"/>
              </a:spcAft>
              <a:buClrTx/>
              <a:buSzTx/>
              <a:buNone/>
              <a:tabLst/>
              <a:defRPr/>
            </a:pPr>
            <a:r>
              <a:rPr lang="en-US" sz="2350" dirty="0" smtClean="0"/>
              <a:t>                 Zone Lighting –  used </a:t>
            </a:r>
            <a:r>
              <a:rPr lang="en-US" sz="2350" dirty="0" err="1" smtClean="0"/>
              <a:t>startWith</a:t>
            </a:r>
            <a:r>
              <a:rPr lang="en-US" sz="2350" dirty="0" smtClean="0"/>
              <a:t> to combine polling observable                                               </a:t>
            </a:r>
            <a:r>
              <a:rPr lang="en-US" sz="2350" dirty="0"/>
              <a:t> </a:t>
            </a:r>
            <a:r>
              <a:rPr lang="en-US" sz="2350" dirty="0" smtClean="0"/>
              <a:t>   	      with one shot </a:t>
            </a:r>
            <a:r>
              <a:rPr lang="en-US" sz="2350" dirty="0" err="1" smtClean="0"/>
              <a:t>vstat</a:t>
            </a:r>
            <a:r>
              <a:rPr lang="en-US" sz="2350" dirty="0" smtClean="0"/>
              <a:t> call </a:t>
            </a:r>
          </a:p>
          <a:p>
            <a:pPr marL="514350" marR="0" lvl="0" indent="-514350" defTabSz="914400" eaLnBrk="1" fontAlgn="auto" latinLnBrk="0" hangingPunct="1">
              <a:spcBef>
                <a:spcPts val="0"/>
              </a:spcBef>
              <a:spcAft>
                <a:spcPts val="0"/>
              </a:spcAft>
              <a:buClrTx/>
              <a:buSzTx/>
              <a:buFontTx/>
              <a:buAutoNum type="arabicPeriod"/>
              <a:tabLst/>
              <a:defRPr/>
            </a:pPr>
            <a:endParaRPr lang="en-US" sz="2350" dirty="0" smtClean="0"/>
          </a:p>
          <a:p>
            <a:pPr marL="0" marR="0" lvl="0" indent="0" defTabSz="914400" eaLnBrk="1" fontAlgn="auto" latinLnBrk="0" hangingPunct="1">
              <a:spcBef>
                <a:spcPts val="0"/>
              </a:spcBef>
              <a:spcAft>
                <a:spcPts val="0"/>
              </a:spcAft>
              <a:buClrTx/>
              <a:buSzTx/>
              <a:buNone/>
              <a:tabLst/>
              <a:defRPr/>
            </a:pPr>
            <a:r>
              <a:rPr lang="en-US" sz="2350" dirty="0" smtClean="0"/>
              <a:t>	      Find – used </a:t>
            </a:r>
            <a:r>
              <a:rPr lang="en-US" sz="2350" dirty="0" err="1" smtClean="0"/>
              <a:t>switchMap</a:t>
            </a:r>
            <a:r>
              <a:rPr lang="en-US" sz="2350" dirty="0"/>
              <a:t> </a:t>
            </a:r>
            <a:r>
              <a:rPr lang="en-US" sz="2350" dirty="0" smtClean="0"/>
              <a:t>to push suggestions observable to second     	</a:t>
            </a:r>
            <a:r>
              <a:rPr lang="en-US" sz="2350" dirty="0"/>
              <a:t> </a:t>
            </a:r>
            <a:r>
              <a:rPr lang="en-US" sz="2350" dirty="0" smtClean="0"/>
              <a:t>     dimension</a:t>
            </a:r>
          </a:p>
          <a:p>
            <a:pPr marL="514350" marR="0" lvl="0" indent="-514350" defTabSz="914400" eaLnBrk="1" fontAlgn="auto" latinLnBrk="0" hangingPunct="1">
              <a:spcBef>
                <a:spcPts val="0"/>
              </a:spcBef>
              <a:spcAft>
                <a:spcPts val="0"/>
              </a:spcAft>
              <a:buClrTx/>
              <a:buSzTx/>
              <a:buFontTx/>
              <a:buAutoNum type="arabicPeriod"/>
              <a:tabLst/>
              <a:defRPr/>
            </a:pPr>
            <a:endParaRPr lang="en-US" sz="2350" dirty="0" smtClean="0"/>
          </a:p>
          <a:p>
            <a:pPr marL="0" indent="0" defTabSz="914400">
              <a:spcBef>
                <a:spcPts val="0"/>
              </a:spcBef>
              <a:buClrTx/>
              <a:buSzTx/>
              <a:buNone/>
            </a:pPr>
            <a:r>
              <a:rPr lang="en-US" sz="2350" dirty="0" smtClean="0"/>
              <a:t>    </a:t>
            </a:r>
            <a:r>
              <a:rPr lang="en-US" sz="2350" dirty="0"/>
              <a:t>	</a:t>
            </a:r>
            <a:r>
              <a:rPr lang="en-US" sz="2350" dirty="0" smtClean="0"/>
              <a:t>      Scheduled Remote Start – 1) combined </a:t>
            </a:r>
            <a:r>
              <a:rPr lang="en-US" sz="2350" dirty="0" err="1" smtClean="0"/>
              <a:t>cmsTimeZoneList</a:t>
            </a:r>
            <a:r>
              <a:rPr lang="en-US" sz="2350" dirty="0" smtClean="0"/>
              <a:t> and                               	      </a:t>
            </a:r>
            <a:r>
              <a:rPr lang="en-US" sz="2350" dirty="0" err="1" smtClean="0"/>
              <a:t>fetchSRS</a:t>
            </a:r>
            <a:r>
              <a:rPr lang="en-US" sz="2350" dirty="0" smtClean="0"/>
              <a:t> calls using zip. 2) used </a:t>
            </a:r>
            <a:r>
              <a:rPr lang="en-US" sz="2350" dirty="0" err="1" smtClean="0"/>
              <a:t>Observable.fromIterable</a:t>
            </a:r>
            <a:r>
              <a:rPr lang="en-US" sz="2350" dirty="0" smtClean="0"/>
              <a:t> to get rid of                                                           	      for loop. 3) used </a:t>
            </a:r>
            <a:r>
              <a:rPr lang="en-US" sz="2350" dirty="0" err="1" smtClean="0"/>
              <a:t>flatMap</a:t>
            </a:r>
            <a:r>
              <a:rPr lang="en-US" sz="2350" dirty="0" smtClean="0"/>
              <a:t> again to update SRS that have invalid time	      zone</a:t>
            </a:r>
          </a:p>
        </p:txBody>
      </p:sp>
      <p:sp>
        <p:nvSpPr>
          <p:cNvPr id="4" name="Slide Number Placeholder 3"/>
          <p:cNvSpPr>
            <a:spLocks noGrp="1"/>
          </p:cNvSpPr>
          <p:nvPr>
            <p:ph type="sldNum" sz="quarter" idx="12"/>
          </p:nvPr>
        </p:nvSpPr>
        <p:spPr/>
        <p:txBody>
          <a:bodyPr/>
          <a:lstStyle/>
          <a:p>
            <a:fld id="{398CF32F-FAD9-DA43-9395-1201D4C77C9A}" type="slidenum">
              <a:rPr lang="en-US" smtClean="0"/>
              <a:t>59</a:t>
            </a:fld>
            <a:endParaRPr lang="en-US"/>
          </a:p>
        </p:txBody>
      </p:sp>
      <p:pic>
        <p:nvPicPr>
          <p:cNvPr id="6" name="Picture 5"/>
          <p:cNvPicPr>
            <a:picLocks noChangeAspect="1"/>
          </p:cNvPicPr>
          <p:nvPr/>
        </p:nvPicPr>
        <p:blipFill>
          <a:blip r:embed="rId3"/>
          <a:stretch>
            <a:fillRect/>
          </a:stretch>
        </p:blipFill>
        <p:spPr>
          <a:xfrm>
            <a:off x="1104615" y="4823918"/>
            <a:ext cx="773265" cy="810087"/>
          </a:xfrm>
          <a:prstGeom prst="rect">
            <a:avLst/>
          </a:prstGeom>
        </p:spPr>
      </p:pic>
      <p:pic>
        <p:nvPicPr>
          <p:cNvPr id="9" name="Picture 8"/>
          <p:cNvPicPr>
            <a:picLocks noChangeAspect="1"/>
          </p:cNvPicPr>
          <p:nvPr/>
        </p:nvPicPr>
        <p:blipFill>
          <a:blip r:embed="rId4"/>
          <a:stretch>
            <a:fillRect/>
          </a:stretch>
        </p:blipFill>
        <p:spPr>
          <a:xfrm>
            <a:off x="976899" y="2292470"/>
            <a:ext cx="1028700" cy="1066800"/>
          </a:xfrm>
          <a:prstGeom prst="rect">
            <a:avLst/>
          </a:prstGeom>
        </p:spPr>
      </p:pic>
      <p:pic>
        <p:nvPicPr>
          <p:cNvPr id="10" name="Picture 9"/>
          <p:cNvPicPr>
            <a:picLocks noChangeAspect="1"/>
          </p:cNvPicPr>
          <p:nvPr/>
        </p:nvPicPr>
        <p:blipFill>
          <a:blip r:embed="rId5"/>
          <a:stretch>
            <a:fillRect/>
          </a:stretch>
        </p:blipFill>
        <p:spPr>
          <a:xfrm>
            <a:off x="1167397" y="3554255"/>
            <a:ext cx="647700" cy="800100"/>
          </a:xfrm>
          <a:prstGeom prst="rect">
            <a:avLst/>
          </a:prstGeom>
        </p:spPr>
      </p:pic>
      <p:sp>
        <p:nvSpPr>
          <p:cNvPr id="11" name="TextBox 10"/>
          <p:cNvSpPr txBox="1"/>
          <p:nvPr/>
        </p:nvSpPr>
        <p:spPr>
          <a:xfrm>
            <a:off x="474562" y="2604304"/>
            <a:ext cx="439544" cy="461665"/>
          </a:xfrm>
          <a:prstGeom prst="rect">
            <a:avLst/>
          </a:prstGeom>
          <a:noFill/>
        </p:spPr>
        <p:txBody>
          <a:bodyPr wrap="none" rtlCol="0">
            <a:spAutoFit/>
          </a:bodyPr>
          <a:lstStyle/>
          <a:p>
            <a:r>
              <a:rPr lang="en-US" sz="2400" dirty="0" smtClean="0"/>
              <a:t>1.</a:t>
            </a:r>
            <a:endParaRPr lang="en-US" sz="2400" dirty="0"/>
          </a:p>
        </p:txBody>
      </p:sp>
      <p:sp>
        <p:nvSpPr>
          <p:cNvPr id="12" name="TextBox 11"/>
          <p:cNvSpPr txBox="1"/>
          <p:nvPr/>
        </p:nvSpPr>
        <p:spPr>
          <a:xfrm>
            <a:off x="474562" y="3723472"/>
            <a:ext cx="439544" cy="461665"/>
          </a:xfrm>
          <a:prstGeom prst="rect">
            <a:avLst/>
          </a:prstGeom>
          <a:noFill/>
        </p:spPr>
        <p:txBody>
          <a:bodyPr wrap="none" rtlCol="0">
            <a:spAutoFit/>
          </a:bodyPr>
          <a:lstStyle/>
          <a:p>
            <a:r>
              <a:rPr lang="en-US" sz="2400" dirty="0"/>
              <a:t>2</a:t>
            </a:r>
            <a:r>
              <a:rPr lang="en-US" sz="2400" dirty="0" smtClean="0"/>
              <a:t>.</a:t>
            </a:r>
            <a:endParaRPr lang="en-US" sz="2400" dirty="0"/>
          </a:p>
        </p:txBody>
      </p:sp>
      <p:sp>
        <p:nvSpPr>
          <p:cNvPr id="13" name="TextBox 12"/>
          <p:cNvSpPr txBox="1"/>
          <p:nvPr/>
        </p:nvSpPr>
        <p:spPr>
          <a:xfrm>
            <a:off x="474562" y="4998128"/>
            <a:ext cx="439544" cy="461665"/>
          </a:xfrm>
          <a:prstGeom prst="rect">
            <a:avLst/>
          </a:prstGeom>
          <a:noFill/>
        </p:spPr>
        <p:txBody>
          <a:bodyPr wrap="none" rtlCol="0">
            <a:spAutoFit/>
          </a:bodyPr>
          <a:lstStyle/>
          <a:p>
            <a:r>
              <a:rPr lang="en-US" sz="2400" dirty="0"/>
              <a:t>3</a:t>
            </a:r>
            <a:r>
              <a:rPr lang="en-US" sz="2400" dirty="0" smtClean="0"/>
              <a:t>.</a:t>
            </a:r>
            <a:endParaRPr lang="en-US" sz="2400" dirty="0"/>
          </a:p>
        </p:txBody>
      </p:sp>
    </p:spTree>
    <p:extLst>
      <p:ext uri="{BB962C8B-B14F-4D97-AF65-F5344CB8AC3E}">
        <p14:creationId xmlns:p14="http://schemas.microsoft.com/office/powerpoint/2010/main" val="2254171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smtClean="0">
                <a:ea typeface="+mj-lt"/>
                <a:cs typeface="+mj-lt"/>
              </a:rPr>
              <a:t>Autocomplete pseudocode</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5" name="Picture 4"/>
          <p:cNvPicPr>
            <a:picLocks noChangeAspect="1"/>
          </p:cNvPicPr>
          <p:nvPr/>
        </p:nvPicPr>
        <p:blipFill>
          <a:blip r:embed="rId3"/>
          <a:stretch>
            <a:fillRect/>
          </a:stretch>
        </p:blipFill>
        <p:spPr>
          <a:xfrm>
            <a:off x="2294714" y="2387843"/>
            <a:ext cx="8478903" cy="4276780"/>
          </a:xfrm>
          <a:prstGeom prst="rect">
            <a:avLst/>
          </a:prstGeom>
        </p:spPr>
      </p:pic>
      <p:sp>
        <p:nvSpPr>
          <p:cNvPr id="3" name="Slide Number Placeholder 2"/>
          <p:cNvSpPr>
            <a:spLocks noGrp="1"/>
          </p:cNvSpPr>
          <p:nvPr>
            <p:ph type="sldNum" sz="quarter" idx="12"/>
          </p:nvPr>
        </p:nvSpPr>
        <p:spPr/>
        <p:txBody>
          <a:bodyPr/>
          <a:lstStyle/>
          <a:p>
            <a:fld id="{398CF32F-FAD9-DA43-9395-1201D4C77C9A}" type="slidenum">
              <a:rPr lang="en-US" smtClean="0"/>
              <a:t>6</a:t>
            </a:fld>
            <a:endParaRPr lang="en-US"/>
          </a:p>
        </p:txBody>
      </p:sp>
    </p:spTree>
    <p:extLst>
      <p:ext uri="{BB962C8B-B14F-4D97-AF65-F5344CB8AC3E}">
        <p14:creationId xmlns:p14="http://schemas.microsoft.com/office/powerpoint/2010/main" val="1145325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800" y="986546"/>
            <a:ext cx="10710423" cy="706964"/>
          </a:xfrm>
        </p:spPr>
        <p:txBody>
          <a:bodyPr/>
          <a:lstStyle/>
          <a:p>
            <a:r>
              <a:rPr lang="en-US" sz="3000" dirty="0" err="1" smtClean="0"/>
              <a:t>RxJava</a:t>
            </a:r>
            <a:r>
              <a:rPr lang="en-US" sz="3000" dirty="0" smtClean="0"/>
              <a:t> Schedule</a:t>
            </a:r>
            <a:endParaRPr lang="en-US" sz="3000" dirty="0"/>
          </a:p>
        </p:txBody>
      </p:sp>
      <p:sp>
        <p:nvSpPr>
          <p:cNvPr id="3" name="Content Placeholder 2"/>
          <p:cNvSpPr>
            <a:spLocks noGrp="1"/>
          </p:cNvSpPr>
          <p:nvPr>
            <p:ph idx="1"/>
          </p:nvPr>
        </p:nvSpPr>
        <p:spPr>
          <a:xfrm>
            <a:off x="642544" y="2336800"/>
            <a:ext cx="11079764" cy="4025900"/>
          </a:xfrm>
        </p:spPr>
        <p:txBody>
          <a:bodyPr>
            <a:noAutofit/>
          </a:bodyPr>
          <a:lstStyle/>
          <a:p>
            <a:pPr marL="514350" indent="-514350">
              <a:lnSpc>
                <a:spcPct val="150000"/>
              </a:lnSpc>
              <a:buFont typeface="+mj-lt"/>
              <a:buAutoNum type="arabicPeriod"/>
            </a:pPr>
            <a:r>
              <a:rPr lang="en-US" sz="2600" dirty="0" smtClean="0"/>
              <a:t>Goodbye to subscribe inside subscribe in </a:t>
            </a:r>
            <a:r>
              <a:rPr lang="en-US" sz="2600" dirty="0" err="1" smtClean="0"/>
              <a:t>FordPass</a:t>
            </a:r>
            <a:r>
              <a:rPr lang="en-US" sz="2600" dirty="0" smtClean="0"/>
              <a:t> I</a:t>
            </a:r>
            <a:r>
              <a:rPr lang="en-US" dirty="0" smtClean="0"/>
              <a:t>  </a:t>
            </a:r>
            <a:r>
              <a:rPr lang="en-US" dirty="0">
                <a:solidFill>
                  <a:srgbClr val="FF0000"/>
                </a:solidFill>
              </a:rPr>
              <a:t>&lt;----- We are </a:t>
            </a:r>
            <a:r>
              <a:rPr lang="en-US" dirty="0" smtClean="0">
                <a:solidFill>
                  <a:srgbClr val="FF0000"/>
                </a:solidFill>
              </a:rPr>
              <a:t>here</a:t>
            </a:r>
          </a:p>
          <a:p>
            <a:pPr marL="514350" indent="-514350">
              <a:lnSpc>
                <a:spcPct val="150000"/>
              </a:lnSpc>
              <a:buFont typeface="+mj-lt"/>
              <a:buAutoNum type="arabicPeriod"/>
            </a:pPr>
            <a:r>
              <a:rPr lang="en-US" sz="2600" dirty="0"/>
              <a:t>Goodbye to subscribe inside subscribe in </a:t>
            </a:r>
            <a:r>
              <a:rPr lang="en-US" sz="2600" dirty="0" err="1"/>
              <a:t>FordPass</a:t>
            </a:r>
            <a:r>
              <a:rPr lang="en-US" sz="2600" dirty="0"/>
              <a:t> </a:t>
            </a:r>
            <a:r>
              <a:rPr lang="en-US" sz="2600" dirty="0" smtClean="0"/>
              <a:t>II</a:t>
            </a:r>
          </a:p>
          <a:p>
            <a:pPr marL="514350" indent="-514350">
              <a:lnSpc>
                <a:spcPct val="150000"/>
              </a:lnSpc>
              <a:buFont typeface="+mj-lt"/>
              <a:buAutoNum type="arabicPeriod"/>
            </a:pPr>
            <a:r>
              <a:rPr lang="en-US" sz="2600" dirty="0" smtClean="0"/>
              <a:t>Wrapping a callback into an observable</a:t>
            </a:r>
          </a:p>
          <a:p>
            <a:pPr marL="514350" indent="-514350">
              <a:lnSpc>
                <a:spcPct val="150000"/>
              </a:lnSpc>
              <a:buFont typeface="+mj-lt"/>
              <a:buAutoNum type="arabicPeriod"/>
            </a:pPr>
            <a:r>
              <a:rPr lang="en-US" sz="2600" dirty="0" smtClean="0"/>
              <a:t>Introduction to schedulers in </a:t>
            </a:r>
            <a:r>
              <a:rPr lang="en-US" sz="2600" dirty="0" err="1" smtClean="0"/>
              <a:t>RxJava</a:t>
            </a:r>
            <a:endParaRPr lang="en-US" sz="2600" dirty="0" smtClean="0"/>
          </a:p>
          <a:p>
            <a:pPr marL="0" indent="0">
              <a:lnSpc>
                <a:spcPct val="150000"/>
              </a:lnSpc>
              <a:buNone/>
            </a:pPr>
            <a:r>
              <a:rPr lang="en-US" sz="2600" dirty="0">
                <a:solidFill>
                  <a:schemeClr val="tx1"/>
                </a:solidFill>
              </a:rPr>
              <a:t> </a:t>
            </a:r>
            <a:r>
              <a:rPr lang="en-US" sz="2600" dirty="0" smtClean="0">
                <a:solidFill>
                  <a:schemeClr val="tx1"/>
                </a:solidFill>
              </a:rPr>
              <a:t>         ...</a:t>
            </a:r>
          </a:p>
          <a:p>
            <a:pPr marL="514350" indent="-514350">
              <a:lnSpc>
                <a:spcPct val="150000"/>
              </a:lnSpc>
              <a:buFont typeface="+mj-lt"/>
              <a:buAutoNum type="arabicPeriod"/>
            </a:pPr>
            <a:endParaRPr lang="en-US" sz="2600" dirty="0">
              <a:solidFill>
                <a:srgbClr val="FF0000"/>
              </a:solidFill>
            </a:endParaRPr>
          </a:p>
          <a:p>
            <a:pPr marL="514350" indent="-514350">
              <a:lnSpc>
                <a:spcPct val="150000"/>
              </a:lnSpc>
              <a:buFont typeface="+mj-lt"/>
              <a:buAutoNum type="arabicPeriod"/>
            </a:pPr>
            <a:endParaRPr lang="en-US" sz="2600" dirty="0" smtClean="0"/>
          </a:p>
          <a:p>
            <a:pPr marL="514350" indent="-514350">
              <a:lnSpc>
                <a:spcPct val="150000"/>
              </a:lnSpc>
              <a:buFont typeface="+mj-lt"/>
              <a:buAutoNum type="arabicPeriod"/>
            </a:pPr>
            <a:endParaRPr lang="en-US" sz="2600" dirty="0" smtClean="0"/>
          </a:p>
          <a:p>
            <a:pPr marL="514350" indent="-514350">
              <a:lnSpc>
                <a:spcPct val="150000"/>
              </a:lnSpc>
              <a:buFont typeface="+mj-lt"/>
              <a:buAutoNum type="arabicPeriod"/>
            </a:pPr>
            <a:endParaRPr lang="en-US" sz="2600" dirty="0" smtClean="0"/>
          </a:p>
          <a:p>
            <a:pPr marL="514350" indent="-514350">
              <a:lnSpc>
                <a:spcPct val="150000"/>
              </a:lnSpc>
              <a:buFont typeface="+mj-lt"/>
              <a:buAutoNum type="arabicPeriod"/>
            </a:pPr>
            <a:endParaRPr lang="en-US" sz="2600" dirty="0"/>
          </a:p>
        </p:txBody>
      </p:sp>
    </p:spTree>
    <p:extLst>
      <p:ext uri="{BB962C8B-B14F-4D97-AF65-F5344CB8AC3E}">
        <p14:creationId xmlns:p14="http://schemas.microsoft.com/office/powerpoint/2010/main" val="8272237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98CF32F-FAD9-DA43-9395-1201D4C77C9A}" type="slidenum">
              <a:rPr lang="en-US" smtClean="0"/>
              <a:t>61</a:t>
            </a:fld>
            <a:endParaRPr lang="en-US"/>
          </a:p>
        </p:txBody>
      </p:sp>
      <p:pic>
        <p:nvPicPr>
          <p:cNvPr id="5" name="Picture 4"/>
          <p:cNvPicPr>
            <a:picLocks noChangeAspect="1"/>
          </p:cNvPicPr>
          <p:nvPr/>
        </p:nvPicPr>
        <p:blipFill>
          <a:blip r:embed="rId2"/>
          <a:stretch>
            <a:fillRect/>
          </a:stretch>
        </p:blipFill>
        <p:spPr>
          <a:xfrm>
            <a:off x="1298731" y="1472263"/>
            <a:ext cx="2489200" cy="4254500"/>
          </a:xfrm>
          <a:prstGeom prst="rect">
            <a:avLst/>
          </a:prstGeom>
          <a:scene3d>
            <a:camera prst="orthographicFront">
              <a:rot lat="0" lon="0" rev="0"/>
            </a:camera>
            <a:lightRig rig="threePt" dir="t"/>
          </a:scene3d>
        </p:spPr>
      </p:pic>
      <p:pic>
        <p:nvPicPr>
          <p:cNvPr id="8" name="Picture 7"/>
          <p:cNvPicPr>
            <a:picLocks noChangeAspect="1"/>
          </p:cNvPicPr>
          <p:nvPr/>
        </p:nvPicPr>
        <p:blipFill>
          <a:blip r:embed="rId3"/>
          <a:stretch>
            <a:fillRect/>
          </a:stretch>
        </p:blipFill>
        <p:spPr>
          <a:xfrm>
            <a:off x="8399905" y="1586563"/>
            <a:ext cx="1778000" cy="4025900"/>
          </a:xfrm>
          <a:prstGeom prst="rect">
            <a:avLst/>
          </a:prstGeom>
        </p:spPr>
      </p:pic>
      <p:sp>
        <p:nvSpPr>
          <p:cNvPr id="9" name="TextBox 8"/>
          <p:cNvSpPr txBox="1"/>
          <p:nvPr/>
        </p:nvSpPr>
        <p:spPr>
          <a:xfrm>
            <a:off x="752660" y="5906125"/>
            <a:ext cx="4355680" cy="492443"/>
          </a:xfrm>
          <a:prstGeom prst="rect">
            <a:avLst/>
          </a:prstGeom>
          <a:noFill/>
        </p:spPr>
        <p:txBody>
          <a:bodyPr wrap="none" rtlCol="0">
            <a:spAutoFit/>
          </a:bodyPr>
          <a:lstStyle/>
          <a:p>
            <a:r>
              <a:rPr lang="en-US" sz="2600" dirty="0" smtClean="0"/>
              <a:t>Subscribe inside subscribe</a:t>
            </a:r>
            <a:endParaRPr lang="en-US" sz="2600" dirty="0"/>
          </a:p>
        </p:txBody>
      </p:sp>
      <p:sp>
        <p:nvSpPr>
          <p:cNvPr id="10" name="TextBox 9"/>
          <p:cNvSpPr txBox="1"/>
          <p:nvPr/>
        </p:nvSpPr>
        <p:spPr>
          <a:xfrm>
            <a:off x="8600229" y="5906125"/>
            <a:ext cx="1577676" cy="492443"/>
          </a:xfrm>
          <a:prstGeom prst="rect">
            <a:avLst/>
          </a:prstGeom>
          <a:noFill/>
        </p:spPr>
        <p:txBody>
          <a:bodyPr wrap="none" rtlCol="0">
            <a:spAutoFit/>
          </a:bodyPr>
          <a:lstStyle/>
          <a:p>
            <a:r>
              <a:rPr lang="en-US" sz="2600" dirty="0" err="1" smtClean="0"/>
              <a:t>FordPass</a:t>
            </a:r>
            <a:endParaRPr lang="en-US" sz="2600" dirty="0"/>
          </a:p>
        </p:txBody>
      </p:sp>
    </p:spTree>
    <p:extLst>
      <p:ext uri="{BB962C8B-B14F-4D97-AF65-F5344CB8AC3E}">
        <p14:creationId xmlns:p14="http://schemas.microsoft.com/office/powerpoint/2010/main" val="398134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sz="3000" dirty="0" smtClean="0">
                <a:ea typeface="+mj-lt"/>
                <a:cs typeface="+mj-lt"/>
              </a:rPr>
              <a:t>Autocomplete example – first dimension only</a:t>
            </a:r>
            <a:endParaRPr lang="en-US" sz="3000"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7" name="Picture 6"/>
          <p:cNvPicPr>
            <a:picLocks noChangeAspect="1"/>
          </p:cNvPicPr>
          <p:nvPr/>
        </p:nvPicPr>
        <p:blipFill>
          <a:blip r:embed="rId2"/>
          <a:stretch>
            <a:fillRect/>
          </a:stretch>
        </p:blipFill>
        <p:spPr>
          <a:xfrm>
            <a:off x="375688" y="3613666"/>
            <a:ext cx="11682997" cy="845739"/>
          </a:xfrm>
          <a:prstGeom prst="rect">
            <a:avLst/>
          </a:prstGeom>
        </p:spPr>
      </p:pic>
      <p:sp>
        <p:nvSpPr>
          <p:cNvPr id="3" name="Slide Number Placeholder 2"/>
          <p:cNvSpPr>
            <a:spLocks noGrp="1"/>
          </p:cNvSpPr>
          <p:nvPr>
            <p:ph type="sldNum" sz="quarter" idx="12"/>
          </p:nvPr>
        </p:nvSpPr>
        <p:spPr/>
        <p:txBody>
          <a:bodyPr/>
          <a:lstStyle/>
          <a:p>
            <a:fld id="{398CF32F-FAD9-DA43-9395-1201D4C77C9A}" type="slidenum">
              <a:rPr lang="en-US" smtClean="0"/>
              <a:t>7</a:t>
            </a:fld>
            <a:endParaRPr lang="en-US"/>
          </a:p>
        </p:txBody>
      </p:sp>
    </p:spTree>
    <p:extLst>
      <p:ext uri="{BB962C8B-B14F-4D97-AF65-F5344CB8AC3E}">
        <p14:creationId xmlns:p14="http://schemas.microsoft.com/office/powerpoint/2010/main" val="475699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4904" y="3507498"/>
            <a:ext cx="11602192" cy="1903814"/>
          </a:xfrm>
          <a:prstGeom prst="rect">
            <a:avLst/>
          </a:prstGeom>
        </p:spPr>
      </p:pic>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712519" y="997419"/>
            <a:ext cx="10337471" cy="706964"/>
          </a:xfrm>
        </p:spPr>
        <p:txBody>
          <a:bodyPr/>
          <a:lstStyle/>
          <a:p>
            <a:r>
              <a:rPr lang="en-US" sz="3000" dirty="0">
                <a:ea typeface="+mj-lt"/>
                <a:cs typeface="+mj-lt"/>
              </a:rPr>
              <a:t>Autocomplete example – </a:t>
            </a:r>
            <a:r>
              <a:rPr lang="en-US" sz="3000" dirty="0" smtClean="0">
                <a:ea typeface="+mj-lt"/>
                <a:cs typeface="+mj-lt"/>
              </a:rPr>
              <a:t>first and second dimension</a:t>
            </a:r>
            <a:endParaRPr lang="en-US" sz="3000"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4" name="Slide Number Placeholder 3"/>
          <p:cNvSpPr>
            <a:spLocks noGrp="1"/>
          </p:cNvSpPr>
          <p:nvPr>
            <p:ph type="sldNum" sz="quarter" idx="12"/>
          </p:nvPr>
        </p:nvSpPr>
        <p:spPr/>
        <p:txBody>
          <a:bodyPr/>
          <a:lstStyle/>
          <a:p>
            <a:fld id="{398CF32F-FAD9-DA43-9395-1201D4C77C9A}" type="slidenum">
              <a:rPr lang="en-US" smtClean="0"/>
              <a:t>8</a:t>
            </a:fld>
            <a:endParaRPr lang="en-US"/>
          </a:p>
        </p:txBody>
      </p:sp>
    </p:spTree>
    <p:extLst>
      <p:ext uri="{BB962C8B-B14F-4D97-AF65-F5344CB8AC3E}">
        <p14:creationId xmlns:p14="http://schemas.microsoft.com/office/powerpoint/2010/main" val="614135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CB3655-BC0F-4585-978C-983DF1D66A99}"/>
              </a:ext>
            </a:extLst>
          </p:cNvPr>
          <p:cNvSpPr>
            <a:spLocks noGrp="1"/>
          </p:cNvSpPr>
          <p:nvPr>
            <p:ph type="title"/>
          </p:nvPr>
        </p:nvSpPr>
        <p:spPr>
          <a:xfrm>
            <a:off x="1154954" y="973668"/>
            <a:ext cx="9618663" cy="706964"/>
          </a:xfrm>
        </p:spPr>
        <p:txBody>
          <a:bodyPr/>
          <a:lstStyle/>
          <a:p>
            <a:r>
              <a:rPr lang="en-US" dirty="0">
                <a:ea typeface="+mj-lt"/>
                <a:cs typeface="+mj-lt"/>
              </a:rPr>
              <a:t>Autocomplete example – </a:t>
            </a:r>
            <a:r>
              <a:rPr lang="en-US" dirty="0" smtClean="0">
                <a:ea typeface="+mj-lt"/>
                <a:cs typeface="+mj-lt"/>
              </a:rPr>
              <a:t>all dimensions</a:t>
            </a:r>
            <a:endParaRPr lang="en-US" dirty="0">
              <a:ea typeface="+mj-lt"/>
              <a:cs typeface="+mj-lt"/>
            </a:endParaRPr>
          </a:p>
        </p:txBody>
      </p:sp>
      <p:sp>
        <p:nvSpPr>
          <p:cNvPr id="6" name="Rectangle 5">
            <a:extLst>
              <a:ext uri="{FF2B5EF4-FFF2-40B4-BE49-F238E27FC236}">
                <a16:creationId xmlns="" xmlns:a16="http://schemas.microsoft.com/office/drawing/2014/main" id="{3ABE1E53-837B-4F13-8FD0-C7B3904544FC}"/>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590" y="2387257"/>
            <a:ext cx="6489389" cy="4470743"/>
          </a:xfrm>
          <a:prstGeom prst="rect">
            <a:avLst/>
          </a:prstGeom>
        </p:spPr>
      </p:pic>
      <p:sp>
        <p:nvSpPr>
          <p:cNvPr id="3" name="Slide Number Placeholder 2"/>
          <p:cNvSpPr>
            <a:spLocks noGrp="1"/>
          </p:cNvSpPr>
          <p:nvPr>
            <p:ph type="sldNum" sz="quarter" idx="12"/>
          </p:nvPr>
        </p:nvSpPr>
        <p:spPr/>
        <p:txBody>
          <a:bodyPr/>
          <a:lstStyle/>
          <a:p>
            <a:fld id="{398CF32F-FAD9-DA43-9395-1201D4C77C9A}" type="slidenum">
              <a:rPr lang="en-US" smtClean="0"/>
              <a:t>9</a:t>
            </a:fld>
            <a:endParaRPr lang="en-US"/>
          </a:p>
        </p:txBody>
      </p:sp>
    </p:spTree>
    <p:extLst>
      <p:ext uri="{BB962C8B-B14F-4D97-AF65-F5344CB8AC3E}">
        <p14:creationId xmlns:p14="http://schemas.microsoft.com/office/powerpoint/2010/main" val="10061837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5467</TotalTime>
  <Words>1217</Words>
  <Application>Microsoft Macintosh PowerPoint</Application>
  <PresentationFormat>Widescreen</PresentationFormat>
  <Paragraphs>458</Paragraphs>
  <Slides>61</Slides>
  <Notes>45</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Calibri</vt:lpstr>
      <vt:lpstr>Century Gothic</vt:lpstr>
      <vt:lpstr>Mangal</vt:lpstr>
      <vt:lpstr>Times New Roman</vt:lpstr>
      <vt:lpstr>Wingdings</vt:lpstr>
      <vt:lpstr>Wingdings 3</vt:lpstr>
      <vt:lpstr>Arial</vt:lpstr>
      <vt:lpstr>Ion Boardroom</vt:lpstr>
      <vt:lpstr>Goodbye to subscribe inside subscribe in FordPass I </vt:lpstr>
      <vt:lpstr>Disclaimer!!!!!</vt:lpstr>
      <vt:lpstr>PowerPoint Presentation</vt:lpstr>
      <vt:lpstr>PowerPoint Presentation</vt:lpstr>
      <vt:lpstr>Autocomplete example</vt:lpstr>
      <vt:lpstr>Autocomplete pseudocode</vt:lpstr>
      <vt:lpstr>Autocomplete example – first dimension only</vt:lpstr>
      <vt:lpstr>Autocomplete example – first and second dimension</vt:lpstr>
      <vt:lpstr>Autocomplete example – all dimensions</vt:lpstr>
      <vt:lpstr>Problems faced in subscribe inside subscribe</vt:lpstr>
      <vt:lpstr>Overview of the three examples</vt:lpstr>
      <vt:lpstr>PowerPoint Presentation</vt:lpstr>
      <vt:lpstr>Zone Lighting Polling High Level Diagram</vt:lpstr>
      <vt:lpstr>PowerPoint Presentation</vt:lpstr>
      <vt:lpstr>Poll Zone Lighting Status - Code</vt:lpstr>
      <vt:lpstr>Poll Zone Lighting Status - Code</vt:lpstr>
      <vt:lpstr>Poll Zone Lighting Status - Code</vt:lpstr>
      <vt:lpstr>Poll Zone Lighting Status - Code</vt:lpstr>
      <vt:lpstr>The Problem</vt:lpstr>
      <vt:lpstr>ZoneLighting Polling Marble Diagram (What we have)</vt:lpstr>
      <vt:lpstr>ZoneLighting Polling Marble Diagram (what we want)</vt:lpstr>
      <vt:lpstr>Fixing it</vt:lpstr>
      <vt:lpstr>PowerPoint Presentation</vt:lpstr>
      <vt:lpstr>PowerPoint Presentation</vt:lpstr>
      <vt:lpstr>PowerPoint Presentation</vt:lpstr>
      <vt:lpstr>Find autocomplete - High Level Diagram</vt:lpstr>
      <vt:lpstr>Find Autocomplete Search</vt:lpstr>
      <vt:lpstr>Find Autocomplete Search - Code</vt:lpstr>
      <vt:lpstr>Find Autocomplete Search - Code</vt:lpstr>
      <vt:lpstr>Find Autocomplete Search - Code</vt:lpstr>
      <vt:lpstr>Find Autocomplete Search - Code</vt:lpstr>
      <vt:lpstr>The Problem</vt:lpstr>
      <vt:lpstr>PowerPoint Presentation</vt:lpstr>
      <vt:lpstr>PowerPoint Presentation</vt:lpstr>
      <vt:lpstr>Fixing it</vt:lpstr>
      <vt:lpstr>PowerPoint Presentation</vt:lpstr>
      <vt:lpstr>PowerPoint Presentation</vt:lpstr>
      <vt:lpstr>Scheduled Remote Start- High Level Diagram</vt:lpstr>
      <vt:lpstr>Load Scheduled Remote Start - Code</vt:lpstr>
      <vt:lpstr>Load Scheduled Remote Start - Code</vt:lpstr>
      <vt:lpstr>Load Scheduled Remote Start - Code</vt:lpstr>
      <vt:lpstr>Load Scheduled Remote Start - Code</vt:lpstr>
      <vt:lpstr>Load Scheduled Remote Start - Code</vt:lpstr>
      <vt:lpstr>Load Scheduled Remote Start - Code</vt:lpstr>
      <vt:lpstr>The Problem</vt:lpstr>
      <vt:lpstr>Our objectives</vt:lpstr>
      <vt:lpstr>Fixing it</vt:lpstr>
      <vt:lpstr>Our objectives</vt:lpstr>
      <vt:lpstr>Fixing it</vt:lpstr>
      <vt:lpstr>Our objectives</vt:lpstr>
      <vt:lpstr>Fixing it</vt:lpstr>
      <vt:lpstr>Fixing it</vt:lpstr>
      <vt:lpstr>Fixing it</vt:lpstr>
      <vt:lpstr>Final RxJava chain</vt:lpstr>
      <vt:lpstr>Our objectives</vt:lpstr>
      <vt:lpstr>Final RxJava chain</vt:lpstr>
      <vt:lpstr>Final RxJava chain</vt:lpstr>
      <vt:lpstr>PowerPoint Presentation</vt:lpstr>
      <vt:lpstr>Summary of the three examples</vt:lpstr>
      <vt:lpstr>RxJava Schedule</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327</cp:revision>
  <dcterms:created xsi:type="dcterms:W3CDTF">2020-05-29T21:22:21Z</dcterms:created>
  <dcterms:modified xsi:type="dcterms:W3CDTF">2020-08-19T06:00:28Z</dcterms:modified>
</cp:coreProperties>
</file>